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Roboto" panose="02000000000000000000" pitchFamily="2" charset="0"/>
      <p:regular r:id="rId13"/>
    </p:embeddedFont>
    <p:embeddedFont>
      <p:font typeface="Saira Medium"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00EA97-35FF-472F-9273-C9ACD89089CC}" type="datetimeFigureOut">
              <a:rPr lang="en-IN" smtClean="0"/>
              <a:t>29-12-2025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A692F3-72E8-401F-9704-9B29B78994B8}" type="slidenum">
              <a:rPr lang="en-IN" smtClean="0"/>
              <a:t>‹#›</a:t>
            </a:fld>
            <a:endParaRPr lang="en-IN"/>
          </a:p>
        </p:txBody>
      </p:sp>
    </p:spTree>
    <p:extLst>
      <p:ext uri="{BB962C8B-B14F-4D97-AF65-F5344CB8AC3E}">
        <p14:creationId xmlns:p14="http://schemas.microsoft.com/office/powerpoint/2010/main" val="6240427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0A692F3-72E8-401F-9704-9B29B78994B8}" type="slidenum">
              <a:rPr lang="en-IN" smtClean="0"/>
              <a:t>10</a:t>
            </a:fld>
            <a:endParaRPr lang="en-IN"/>
          </a:p>
        </p:txBody>
      </p:sp>
    </p:spTree>
    <p:extLst>
      <p:ext uri="{BB962C8B-B14F-4D97-AF65-F5344CB8AC3E}">
        <p14:creationId xmlns:p14="http://schemas.microsoft.com/office/powerpoint/2010/main" val="1905767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16.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5.png"/><Relationship Id="rId11" Type="http://schemas.openxmlformats.org/officeDocument/2006/relationships/image" Target="../media/image20.svg"/><Relationship Id="rId5" Type="http://schemas.openxmlformats.org/officeDocument/2006/relationships/image" Target="../media/image14.sv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sv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a:p>
          </p:txBody>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txBody>
          <a:bodyPr/>
          <a:lstStyle/>
          <a:p>
            <a:endParaRPr lang="en-IN"/>
          </a:p>
        </p:txBody>
      </p:sp>
      <p:sp>
        <p:nvSpPr>
          <p:cNvPr id="6" name="TextBox 6"/>
          <p:cNvSpPr txBox="1"/>
          <p:nvPr/>
        </p:nvSpPr>
        <p:spPr>
          <a:xfrm>
            <a:off x="7850238" y="3180312"/>
            <a:ext cx="9445523" cy="1538242"/>
          </a:xfrm>
          <a:prstGeom prst="rect">
            <a:avLst/>
          </a:prstGeom>
        </p:spPr>
        <p:txBody>
          <a:bodyPr lIns="0" tIns="0" rIns="0" bIns="0" rtlCol="0" anchor="t">
            <a:spAutoFit/>
          </a:bodyPr>
          <a:lstStyle/>
          <a:p>
            <a:pPr algn="l">
              <a:lnSpc>
                <a:spcPts val="6062"/>
              </a:lnSpc>
            </a:pPr>
            <a:r>
              <a:rPr lang="en-US" sz="4400" b="1" dirty="0" err="1">
                <a:solidFill>
                  <a:srgbClr val="FFFFFF"/>
                </a:solidFill>
                <a:latin typeface="Saira Medium"/>
                <a:ea typeface="Saira Medium"/>
                <a:cs typeface="Saira Medium"/>
                <a:sym typeface="Saira Medium"/>
              </a:rPr>
              <a:t>AirFly</a:t>
            </a:r>
            <a:r>
              <a:rPr lang="en-US" sz="4400" b="1" dirty="0">
                <a:solidFill>
                  <a:srgbClr val="FFFFFF"/>
                </a:solidFill>
                <a:latin typeface="Saira Medium"/>
                <a:ea typeface="Saira Medium"/>
                <a:cs typeface="Saira Medium"/>
                <a:sym typeface="Saira Medium"/>
              </a:rPr>
              <a:t> Insights: Large-Scale Analysis of U.S. Airline Performance</a:t>
            </a:r>
          </a:p>
        </p:txBody>
      </p:sp>
      <p:sp>
        <p:nvSpPr>
          <p:cNvPr id="7" name="TextBox 7"/>
          <p:cNvSpPr txBox="1"/>
          <p:nvPr/>
        </p:nvSpPr>
        <p:spPr>
          <a:xfrm>
            <a:off x="7865478" y="5295900"/>
            <a:ext cx="9445523" cy="1567737"/>
          </a:xfrm>
          <a:prstGeom prst="rect">
            <a:avLst/>
          </a:prstGeom>
        </p:spPr>
        <p:txBody>
          <a:bodyPr lIns="0" tIns="0" rIns="0" bIns="0" rtlCol="0" anchor="t">
            <a:spAutoFit/>
          </a:bodyPr>
          <a:lstStyle/>
          <a:p>
            <a:pPr algn="l">
              <a:lnSpc>
                <a:spcPts val="3125"/>
              </a:lnSpc>
            </a:pPr>
            <a:r>
              <a:rPr lang="en-US" sz="2400" dirty="0">
                <a:solidFill>
                  <a:srgbClr val="E5E0DF"/>
                </a:solidFill>
                <a:latin typeface="Roboto"/>
                <a:ea typeface="Roboto"/>
                <a:cs typeface="Roboto"/>
                <a:sym typeface="Roboto"/>
              </a:rPr>
              <a:t>A comprehensive data analytics project examining airline operational performance using more than 5.8 million U.S. flight records from 2015, uncovering critical patterns in delays, cancellations, and efficiency.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txBody>
          <a:bodyPr/>
          <a:lstStyle/>
          <a:p>
            <a:endParaRPr lang="en-IN"/>
          </a:p>
        </p:txBody>
      </p:sp>
      <p:grpSp>
        <p:nvGrpSpPr>
          <p:cNvPr id="3" name="Group 3"/>
          <p:cNvGrpSpPr/>
          <p:nvPr/>
        </p:nvGrpSpPr>
        <p:grpSpPr>
          <a:xfrm>
            <a:off x="0" y="32004"/>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dirty="0"/>
            </a:p>
          </p:txBody>
        </p:sp>
      </p:grpSp>
      <p:sp>
        <p:nvSpPr>
          <p:cNvPr id="5" name="TextBox 5"/>
          <p:cNvSpPr txBox="1"/>
          <p:nvPr/>
        </p:nvSpPr>
        <p:spPr>
          <a:xfrm>
            <a:off x="800252" y="540696"/>
            <a:ext cx="9410548" cy="634756"/>
          </a:xfrm>
          <a:prstGeom prst="rect">
            <a:avLst/>
          </a:prstGeom>
        </p:spPr>
        <p:txBody>
          <a:bodyPr wrap="square" lIns="0" tIns="0" rIns="0" bIns="0" rtlCol="0" anchor="t">
            <a:spAutoFit/>
          </a:bodyPr>
          <a:lstStyle/>
          <a:p>
            <a:pPr algn="l">
              <a:lnSpc>
                <a:spcPts val="4874"/>
              </a:lnSpc>
            </a:pPr>
            <a:r>
              <a:rPr lang="en-US" sz="3937" b="1" dirty="0">
                <a:solidFill>
                  <a:srgbClr val="FFFFFF"/>
                </a:solidFill>
                <a:latin typeface="Saira Medium"/>
                <a:ea typeface="Saira Medium"/>
                <a:cs typeface="Saira Medium"/>
                <a:sym typeface="Saira Medium"/>
              </a:rPr>
              <a:t>Key Insights &amp; Strategic Conclusions</a:t>
            </a:r>
          </a:p>
        </p:txBody>
      </p:sp>
      <p:grpSp>
        <p:nvGrpSpPr>
          <p:cNvPr id="6" name="Group 6"/>
          <p:cNvGrpSpPr/>
          <p:nvPr/>
        </p:nvGrpSpPr>
        <p:grpSpPr>
          <a:xfrm>
            <a:off x="711063" y="1982031"/>
            <a:ext cx="8262785" cy="2329901"/>
            <a:chOff x="0" y="0"/>
            <a:chExt cx="11017047" cy="3106534"/>
          </a:xfrm>
        </p:grpSpPr>
        <p:sp>
          <p:nvSpPr>
            <p:cNvPr id="7" name="Freeform 7"/>
            <p:cNvSpPr/>
            <p:nvPr/>
          </p:nvSpPr>
          <p:spPr>
            <a:xfrm>
              <a:off x="12700" y="12700"/>
              <a:ext cx="10991723" cy="3081147"/>
            </a:xfrm>
            <a:custGeom>
              <a:avLst/>
              <a:gdLst/>
              <a:ahLst/>
              <a:cxnLst/>
              <a:rect l="l" t="t" r="r" b="b"/>
              <a:pathLst>
                <a:path w="10991723" h="3081147">
                  <a:moveTo>
                    <a:pt x="0" y="240157"/>
                  </a:moveTo>
                  <a:cubicBezTo>
                    <a:pt x="0" y="107442"/>
                    <a:pt x="108077" y="0"/>
                    <a:pt x="241554" y="0"/>
                  </a:cubicBezTo>
                  <a:lnTo>
                    <a:pt x="10750169" y="0"/>
                  </a:lnTo>
                  <a:cubicBezTo>
                    <a:pt x="10883519" y="0"/>
                    <a:pt x="10991723" y="107442"/>
                    <a:pt x="10991723" y="240157"/>
                  </a:cubicBezTo>
                  <a:lnTo>
                    <a:pt x="10991723" y="2840990"/>
                  </a:lnTo>
                  <a:cubicBezTo>
                    <a:pt x="10991723" y="2973578"/>
                    <a:pt x="10883646" y="3081147"/>
                    <a:pt x="10750169" y="3081147"/>
                  </a:cubicBezTo>
                  <a:lnTo>
                    <a:pt x="241554" y="3081147"/>
                  </a:lnTo>
                  <a:cubicBezTo>
                    <a:pt x="108077" y="3081147"/>
                    <a:pt x="0" y="2973578"/>
                    <a:pt x="0" y="2840990"/>
                  </a:cubicBezTo>
                  <a:close/>
                </a:path>
              </a:pathLst>
            </a:custGeom>
            <a:solidFill>
              <a:srgbClr val="030303"/>
            </a:solidFill>
            <a:ln w="12700">
              <a:solidFill>
                <a:srgbClr val="000000"/>
              </a:solidFill>
            </a:ln>
          </p:spPr>
          <p:txBody>
            <a:bodyPr/>
            <a:lstStyle/>
            <a:p>
              <a:endParaRPr lang="en-IN" dirty="0"/>
            </a:p>
          </p:txBody>
        </p:sp>
        <p:sp>
          <p:nvSpPr>
            <p:cNvPr id="8" name="Freeform 8"/>
            <p:cNvSpPr/>
            <p:nvPr/>
          </p:nvSpPr>
          <p:spPr>
            <a:xfrm>
              <a:off x="0" y="0"/>
              <a:ext cx="11017123" cy="3106547"/>
            </a:xfrm>
            <a:custGeom>
              <a:avLst/>
              <a:gdLst/>
              <a:ahLst/>
              <a:cxnLst/>
              <a:rect l="l" t="t" r="r" b="b"/>
              <a:pathLst>
                <a:path w="11017123" h="3106547">
                  <a:moveTo>
                    <a:pt x="0" y="252857"/>
                  </a:moveTo>
                  <a:cubicBezTo>
                    <a:pt x="0" y="113157"/>
                    <a:pt x="113919" y="0"/>
                    <a:pt x="254254" y="0"/>
                  </a:cubicBezTo>
                  <a:lnTo>
                    <a:pt x="10762869" y="0"/>
                  </a:lnTo>
                  <a:lnTo>
                    <a:pt x="10762869" y="12700"/>
                  </a:lnTo>
                  <a:lnTo>
                    <a:pt x="10762869" y="0"/>
                  </a:lnTo>
                  <a:cubicBezTo>
                    <a:pt x="10903203" y="0"/>
                    <a:pt x="11017123" y="113157"/>
                    <a:pt x="11017123" y="252857"/>
                  </a:cubicBezTo>
                  <a:lnTo>
                    <a:pt x="11004423" y="252857"/>
                  </a:lnTo>
                  <a:lnTo>
                    <a:pt x="11017123" y="252857"/>
                  </a:lnTo>
                  <a:lnTo>
                    <a:pt x="11017123" y="2853690"/>
                  </a:lnTo>
                  <a:lnTo>
                    <a:pt x="11004423" y="2853690"/>
                  </a:lnTo>
                  <a:lnTo>
                    <a:pt x="11017123" y="2853690"/>
                  </a:lnTo>
                  <a:cubicBezTo>
                    <a:pt x="11017123" y="2993390"/>
                    <a:pt x="10903203" y="3106547"/>
                    <a:pt x="10762869" y="3106547"/>
                  </a:cubicBezTo>
                  <a:lnTo>
                    <a:pt x="10762869" y="3093847"/>
                  </a:lnTo>
                  <a:lnTo>
                    <a:pt x="10762869" y="3106547"/>
                  </a:lnTo>
                  <a:lnTo>
                    <a:pt x="254254" y="3106547"/>
                  </a:lnTo>
                  <a:lnTo>
                    <a:pt x="254254" y="3093847"/>
                  </a:lnTo>
                  <a:lnTo>
                    <a:pt x="254254" y="3106547"/>
                  </a:lnTo>
                  <a:cubicBezTo>
                    <a:pt x="113919" y="3106547"/>
                    <a:pt x="0" y="2993390"/>
                    <a:pt x="0" y="2853690"/>
                  </a:cubicBezTo>
                  <a:lnTo>
                    <a:pt x="0" y="252857"/>
                  </a:lnTo>
                  <a:lnTo>
                    <a:pt x="12700" y="252857"/>
                  </a:lnTo>
                  <a:lnTo>
                    <a:pt x="0" y="252857"/>
                  </a:lnTo>
                  <a:moveTo>
                    <a:pt x="25400" y="252857"/>
                  </a:moveTo>
                  <a:lnTo>
                    <a:pt x="25400" y="2853690"/>
                  </a:lnTo>
                  <a:lnTo>
                    <a:pt x="12700" y="2853690"/>
                  </a:lnTo>
                  <a:lnTo>
                    <a:pt x="25400" y="2853690"/>
                  </a:lnTo>
                  <a:cubicBezTo>
                    <a:pt x="25400" y="2979166"/>
                    <a:pt x="127762" y="3081147"/>
                    <a:pt x="254254" y="3081147"/>
                  </a:cubicBezTo>
                  <a:lnTo>
                    <a:pt x="10762869" y="3081147"/>
                  </a:lnTo>
                  <a:cubicBezTo>
                    <a:pt x="10889361" y="3081147"/>
                    <a:pt x="10991723" y="2979293"/>
                    <a:pt x="10991723" y="2853690"/>
                  </a:cubicBezTo>
                  <a:lnTo>
                    <a:pt x="10991723" y="252857"/>
                  </a:lnTo>
                  <a:cubicBezTo>
                    <a:pt x="10991723" y="127381"/>
                    <a:pt x="10889361" y="25400"/>
                    <a:pt x="10762869" y="25400"/>
                  </a:cubicBezTo>
                  <a:lnTo>
                    <a:pt x="254254" y="25400"/>
                  </a:lnTo>
                  <a:lnTo>
                    <a:pt x="254254" y="12700"/>
                  </a:lnTo>
                  <a:lnTo>
                    <a:pt x="254254" y="25400"/>
                  </a:lnTo>
                  <a:cubicBezTo>
                    <a:pt x="127762" y="25400"/>
                    <a:pt x="25400" y="127254"/>
                    <a:pt x="25400" y="252857"/>
                  </a:cubicBezTo>
                  <a:close/>
                </a:path>
              </a:pathLst>
            </a:custGeom>
            <a:solidFill>
              <a:srgbClr val="FC8337"/>
            </a:solidFill>
            <a:ln w="12700">
              <a:solidFill>
                <a:srgbClr val="000000"/>
              </a:solidFill>
            </a:ln>
          </p:spPr>
          <p:txBody>
            <a:bodyPr/>
            <a:lstStyle/>
            <a:p>
              <a:endParaRPr lang="en-IN"/>
            </a:p>
          </p:txBody>
        </p:sp>
      </p:grpSp>
      <p:grpSp>
        <p:nvGrpSpPr>
          <p:cNvPr id="9" name="Group 9"/>
          <p:cNvGrpSpPr/>
          <p:nvPr/>
        </p:nvGrpSpPr>
        <p:grpSpPr>
          <a:xfrm>
            <a:off x="980989" y="2214629"/>
            <a:ext cx="600227" cy="600227"/>
            <a:chOff x="0" y="0"/>
            <a:chExt cx="800303" cy="800303"/>
          </a:xfrm>
        </p:grpSpPr>
        <p:sp>
          <p:nvSpPr>
            <p:cNvPr id="10" name="Freeform 10"/>
            <p:cNvSpPr/>
            <p:nvPr/>
          </p:nvSpPr>
          <p:spPr>
            <a:xfrm>
              <a:off x="0" y="0"/>
              <a:ext cx="800354" cy="800354"/>
            </a:xfrm>
            <a:custGeom>
              <a:avLst/>
              <a:gdLst/>
              <a:ahLst/>
              <a:cxnLst/>
              <a:rect l="l" t="t" r="r" b="b"/>
              <a:pathLst>
                <a:path w="800354" h="800354">
                  <a:moveTo>
                    <a:pt x="0" y="400177"/>
                  </a:moveTo>
                  <a:cubicBezTo>
                    <a:pt x="0" y="179197"/>
                    <a:pt x="179197" y="0"/>
                    <a:pt x="400177" y="0"/>
                  </a:cubicBezTo>
                  <a:cubicBezTo>
                    <a:pt x="621157" y="0"/>
                    <a:pt x="800354" y="179197"/>
                    <a:pt x="800354" y="400177"/>
                  </a:cubicBezTo>
                  <a:cubicBezTo>
                    <a:pt x="800354" y="621157"/>
                    <a:pt x="621157" y="800354"/>
                    <a:pt x="400177" y="800354"/>
                  </a:cubicBezTo>
                  <a:cubicBezTo>
                    <a:pt x="179197" y="800354"/>
                    <a:pt x="0" y="621157"/>
                    <a:pt x="0" y="400177"/>
                  </a:cubicBezTo>
                  <a:close/>
                </a:path>
              </a:pathLst>
            </a:custGeom>
            <a:solidFill>
              <a:srgbClr val="FC8337"/>
            </a:solidFill>
            <a:ln w="12700">
              <a:solidFill>
                <a:srgbClr val="000000"/>
              </a:solidFill>
            </a:ln>
          </p:spPr>
          <p:txBody>
            <a:bodyPr/>
            <a:lstStyle/>
            <a:p>
              <a:endParaRPr lang="en-IN"/>
            </a:p>
          </p:txBody>
        </p:sp>
      </p:grpSp>
      <p:sp>
        <p:nvSpPr>
          <p:cNvPr id="11" name="Freeform 11" descr="preencoded.png"/>
          <p:cNvSpPr/>
          <p:nvPr/>
        </p:nvSpPr>
        <p:spPr>
          <a:xfrm>
            <a:off x="1181051" y="2368824"/>
            <a:ext cx="269977" cy="269977"/>
          </a:xfrm>
          <a:custGeom>
            <a:avLst/>
            <a:gdLst/>
            <a:ahLst/>
            <a:cxnLst/>
            <a:rect l="l" t="t" r="r" b="b"/>
            <a:pathLst>
              <a:path w="269977" h="269977">
                <a:moveTo>
                  <a:pt x="0" y="0"/>
                </a:moveTo>
                <a:lnTo>
                  <a:pt x="269976" y="0"/>
                </a:lnTo>
                <a:lnTo>
                  <a:pt x="269976" y="269977"/>
                </a:lnTo>
                <a:lnTo>
                  <a:pt x="0" y="26997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sp>
        <p:nvSpPr>
          <p:cNvPr id="12" name="TextBox 12"/>
          <p:cNvSpPr txBox="1"/>
          <p:nvPr/>
        </p:nvSpPr>
        <p:spPr>
          <a:xfrm>
            <a:off x="1019232" y="2910997"/>
            <a:ext cx="2500903" cy="307777"/>
          </a:xfrm>
          <a:prstGeom prst="rect">
            <a:avLst/>
          </a:prstGeom>
        </p:spPr>
        <p:txBody>
          <a:bodyPr lIns="0" tIns="0" rIns="0" bIns="0" rtlCol="0" anchor="t">
            <a:spAutoFit/>
          </a:bodyPr>
          <a:lstStyle/>
          <a:p>
            <a:pPr algn="l">
              <a:lnSpc>
                <a:spcPts val="2437"/>
              </a:lnSpc>
            </a:pPr>
            <a:r>
              <a:rPr lang="en-US" sz="1937" b="1" dirty="0">
                <a:solidFill>
                  <a:srgbClr val="E5E0DF"/>
                </a:solidFill>
                <a:latin typeface="Saira Medium"/>
                <a:ea typeface="Saira Medium"/>
                <a:cs typeface="Saira Medium"/>
                <a:sym typeface="Saira Medium"/>
              </a:rPr>
              <a:t>System </a:t>
            </a:r>
            <a:r>
              <a:rPr lang="en-US" sz="2000" b="1" dirty="0">
                <a:solidFill>
                  <a:srgbClr val="E5E0DF"/>
                </a:solidFill>
                <a:latin typeface="Saira Medium"/>
                <a:ea typeface="Saira Medium"/>
                <a:cs typeface="Saira Medium"/>
                <a:sym typeface="Saira Medium"/>
              </a:rPr>
              <a:t>Reliability</a:t>
            </a:r>
          </a:p>
        </p:txBody>
      </p:sp>
      <p:sp>
        <p:nvSpPr>
          <p:cNvPr id="13" name="TextBox 13"/>
          <p:cNvSpPr txBox="1"/>
          <p:nvPr/>
        </p:nvSpPr>
        <p:spPr>
          <a:xfrm>
            <a:off x="1019232" y="3376672"/>
            <a:ext cx="7805585" cy="618759"/>
          </a:xfrm>
          <a:prstGeom prst="rect">
            <a:avLst/>
          </a:prstGeom>
        </p:spPr>
        <p:txBody>
          <a:bodyPr lIns="0" tIns="0" rIns="0" bIns="0" rtlCol="0" anchor="t">
            <a:spAutoFit/>
          </a:bodyPr>
          <a:lstStyle/>
          <a:p>
            <a:pPr algn="l">
              <a:lnSpc>
                <a:spcPts val="2499"/>
              </a:lnSpc>
            </a:pPr>
            <a:r>
              <a:rPr lang="en-US" dirty="0">
                <a:solidFill>
                  <a:srgbClr val="E5E0DF"/>
                </a:solidFill>
                <a:latin typeface="Roboto"/>
                <a:ea typeface="Roboto"/>
                <a:cs typeface="Roboto"/>
                <a:sym typeface="Roboto"/>
              </a:rPr>
              <a:t>The U.S. airline system maintains 82% on-time performance, demonstrating fundamental operational strength</a:t>
            </a:r>
          </a:p>
        </p:txBody>
      </p:sp>
      <p:grpSp>
        <p:nvGrpSpPr>
          <p:cNvPr id="14" name="Group 14"/>
          <p:cNvGrpSpPr/>
          <p:nvPr/>
        </p:nvGrpSpPr>
        <p:grpSpPr>
          <a:xfrm>
            <a:off x="9179700" y="1803915"/>
            <a:ext cx="8317448" cy="2508027"/>
            <a:chOff x="-102631" y="-353227"/>
            <a:chExt cx="11089931" cy="3344035"/>
          </a:xfrm>
        </p:grpSpPr>
        <p:sp>
          <p:nvSpPr>
            <p:cNvPr id="15" name="Freeform 15"/>
            <p:cNvSpPr/>
            <p:nvPr/>
          </p:nvSpPr>
          <p:spPr>
            <a:xfrm>
              <a:off x="-102631" y="-353227"/>
              <a:ext cx="10991723" cy="3081147"/>
            </a:xfrm>
            <a:custGeom>
              <a:avLst/>
              <a:gdLst/>
              <a:ahLst/>
              <a:cxnLst/>
              <a:rect l="l" t="t" r="r" b="b"/>
              <a:pathLst>
                <a:path w="10991723" h="3081147">
                  <a:moveTo>
                    <a:pt x="0" y="240157"/>
                  </a:moveTo>
                  <a:cubicBezTo>
                    <a:pt x="0" y="107442"/>
                    <a:pt x="108077" y="0"/>
                    <a:pt x="241554" y="0"/>
                  </a:cubicBezTo>
                  <a:lnTo>
                    <a:pt x="10750169" y="0"/>
                  </a:lnTo>
                  <a:cubicBezTo>
                    <a:pt x="10883519" y="0"/>
                    <a:pt x="10991723" y="107442"/>
                    <a:pt x="10991723" y="240157"/>
                  </a:cubicBezTo>
                  <a:lnTo>
                    <a:pt x="10991723" y="2840990"/>
                  </a:lnTo>
                  <a:cubicBezTo>
                    <a:pt x="10991723" y="2973578"/>
                    <a:pt x="10883646" y="3081147"/>
                    <a:pt x="10750169" y="3081147"/>
                  </a:cubicBezTo>
                  <a:lnTo>
                    <a:pt x="241554" y="3081147"/>
                  </a:lnTo>
                  <a:cubicBezTo>
                    <a:pt x="108077" y="3081147"/>
                    <a:pt x="0" y="2973578"/>
                    <a:pt x="0" y="2840990"/>
                  </a:cubicBezTo>
                  <a:close/>
                </a:path>
              </a:pathLst>
            </a:custGeom>
            <a:solidFill>
              <a:srgbClr val="030303"/>
            </a:solidFill>
            <a:ln w="12700">
              <a:solidFill>
                <a:srgbClr val="000000"/>
              </a:solidFill>
            </a:ln>
          </p:spPr>
          <p:txBody>
            <a:bodyPr/>
            <a:lstStyle/>
            <a:p>
              <a:endParaRPr lang="en-IN"/>
            </a:p>
          </p:txBody>
        </p:sp>
        <p:sp>
          <p:nvSpPr>
            <p:cNvPr id="16" name="Freeform 16"/>
            <p:cNvSpPr/>
            <p:nvPr/>
          </p:nvSpPr>
          <p:spPr>
            <a:xfrm>
              <a:off x="-29823" y="-115739"/>
              <a:ext cx="11017123" cy="3106547"/>
            </a:xfrm>
            <a:custGeom>
              <a:avLst/>
              <a:gdLst/>
              <a:ahLst/>
              <a:cxnLst/>
              <a:rect l="l" t="t" r="r" b="b"/>
              <a:pathLst>
                <a:path w="11017123" h="3106547">
                  <a:moveTo>
                    <a:pt x="0" y="252857"/>
                  </a:moveTo>
                  <a:cubicBezTo>
                    <a:pt x="0" y="113157"/>
                    <a:pt x="113919" y="0"/>
                    <a:pt x="254254" y="0"/>
                  </a:cubicBezTo>
                  <a:lnTo>
                    <a:pt x="10762869" y="0"/>
                  </a:lnTo>
                  <a:lnTo>
                    <a:pt x="10762869" y="12700"/>
                  </a:lnTo>
                  <a:lnTo>
                    <a:pt x="10762869" y="0"/>
                  </a:lnTo>
                  <a:cubicBezTo>
                    <a:pt x="10903203" y="0"/>
                    <a:pt x="11017123" y="113157"/>
                    <a:pt x="11017123" y="252857"/>
                  </a:cubicBezTo>
                  <a:lnTo>
                    <a:pt x="11004423" y="252857"/>
                  </a:lnTo>
                  <a:lnTo>
                    <a:pt x="11017123" y="252857"/>
                  </a:lnTo>
                  <a:lnTo>
                    <a:pt x="11017123" y="2853690"/>
                  </a:lnTo>
                  <a:lnTo>
                    <a:pt x="11004423" y="2853690"/>
                  </a:lnTo>
                  <a:lnTo>
                    <a:pt x="11017123" y="2853690"/>
                  </a:lnTo>
                  <a:cubicBezTo>
                    <a:pt x="11017123" y="2993390"/>
                    <a:pt x="10903203" y="3106547"/>
                    <a:pt x="10762869" y="3106547"/>
                  </a:cubicBezTo>
                  <a:lnTo>
                    <a:pt x="10762869" y="3093847"/>
                  </a:lnTo>
                  <a:lnTo>
                    <a:pt x="10762869" y="3106547"/>
                  </a:lnTo>
                  <a:lnTo>
                    <a:pt x="254254" y="3106547"/>
                  </a:lnTo>
                  <a:lnTo>
                    <a:pt x="254254" y="3093847"/>
                  </a:lnTo>
                  <a:lnTo>
                    <a:pt x="254254" y="3106547"/>
                  </a:lnTo>
                  <a:cubicBezTo>
                    <a:pt x="113919" y="3106547"/>
                    <a:pt x="0" y="2993390"/>
                    <a:pt x="0" y="2853690"/>
                  </a:cubicBezTo>
                  <a:lnTo>
                    <a:pt x="0" y="252857"/>
                  </a:lnTo>
                  <a:lnTo>
                    <a:pt x="12700" y="252857"/>
                  </a:lnTo>
                  <a:lnTo>
                    <a:pt x="0" y="252857"/>
                  </a:lnTo>
                  <a:moveTo>
                    <a:pt x="25400" y="252857"/>
                  </a:moveTo>
                  <a:lnTo>
                    <a:pt x="25400" y="2853690"/>
                  </a:lnTo>
                  <a:lnTo>
                    <a:pt x="12700" y="2853690"/>
                  </a:lnTo>
                  <a:lnTo>
                    <a:pt x="25400" y="2853690"/>
                  </a:lnTo>
                  <a:cubicBezTo>
                    <a:pt x="25400" y="2979166"/>
                    <a:pt x="127762" y="3081147"/>
                    <a:pt x="254254" y="3081147"/>
                  </a:cubicBezTo>
                  <a:lnTo>
                    <a:pt x="10762869" y="3081147"/>
                  </a:lnTo>
                  <a:cubicBezTo>
                    <a:pt x="10889361" y="3081147"/>
                    <a:pt x="10991723" y="2979293"/>
                    <a:pt x="10991723" y="2853690"/>
                  </a:cubicBezTo>
                  <a:lnTo>
                    <a:pt x="10991723" y="252857"/>
                  </a:lnTo>
                  <a:cubicBezTo>
                    <a:pt x="10991723" y="127381"/>
                    <a:pt x="10889361" y="25400"/>
                    <a:pt x="10762869" y="25400"/>
                  </a:cubicBezTo>
                  <a:lnTo>
                    <a:pt x="254254" y="25400"/>
                  </a:lnTo>
                  <a:lnTo>
                    <a:pt x="254254" y="12700"/>
                  </a:lnTo>
                  <a:lnTo>
                    <a:pt x="254254" y="25400"/>
                  </a:lnTo>
                  <a:cubicBezTo>
                    <a:pt x="127762" y="25400"/>
                    <a:pt x="25400" y="127254"/>
                    <a:pt x="25400" y="252857"/>
                  </a:cubicBezTo>
                  <a:close/>
                </a:path>
              </a:pathLst>
            </a:custGeom>
            <a:solidFill>
              <a:srgbClr val="FC8337"/>
            </a:solidFill>
            <a:ln w="12700">
              <a:solidFill>
                <a:srgbClr val="000000"/>
              </a:solidFill>
            </a:ln>
          </p:spPr>
          <p:txBody>
            <a:bodyPr/>
            <a:lstStyle/>
            <a:p>
              <a:endParaRPr lang="en-IN"/>
            </a:p>
          </p:txBody>
        </p:sp>
      </p:grpSp>
      <p:grpSp>
        <p:nvGrpSpPr>
          <p:cNvPr id="17" name="Group 17"/>
          <p:cNvGrpSpPr/>
          <p:nvPr/>
        </p:nvGrpSpPr>
        <p:grpSpPr>
          <a:xfrm>
            <a:off x="9480319" y="2169729"/>
            <a:ext cx="600227" cy="600227"/>
            <a:chOff x="0" y="0"/>
            <a:chExt cx="800303" cy="800303"/>
          </a:xfrm>
        </p:grpSpPr>
        <p:sp>
          <p:nvSpPr>
            <p:cNvPr id="18" name="Freeform 18"/>
            <p:cNvSpPr/>
            <p:nvPr/>
          </p:nvSpPr>
          <p:spPr>
            <a:xfrm>
              <a:off x="0" y="0"/>
              <a:ext cx="800354" cy="800354"/>
            </a:xfrm>
            <a:custGeom>
              <a:avLst/>
              <a:gdLst/>
              <a:ahLst/>
              <a:cxnLst/>
              <a:rect l="l" t="t" r="r" b="b"/>
              <a:pathLst>
                <a:path w="800354" h="800354">
                  <a:moveTo>
                    <a:pt x="0" y="400177"/>
                  </a:moveTo>
                  <a:cubicBezTo>
                    <a:pt x="0" y="179197"/>
                    <a:pt x="179197" y="0"/>
                    <a:pt x="400177" y="0"/>
                  </a:cubicBezTo>
                  <a:cubicBezTo>
                    <a:pt x="621157" y="0"/>
                    <a:pt x="800354" y="179197"/>
                    <a:pt x="800354" y="400177"/>
                  </a:cubicBezTo>
                  <a:cubicBezTo>
                    <a:pt x="800354" y="621157"/>
                    <a:pt x="621157" y="800354"/>
                    <a:pt x="400177" y="800354"/>
                  </a:cubicBezTo>
                  <a:cubicBezTo>
                    <a:pt x="179197" y="800354"/>
                    <a:pt x="0" y="621157"/>
                    <a:pt x="0" y="400177"/>
                  </a:cubicBezTo>
                  <a:close/>
                </a:path>
              </a:pathLst>
            </a:custGeom>
            <a:solidFill>
              <a:srgbClr val="FC8337"/>
            </a:solidFill>
            <a:ln w="12700">
              <a:solidFill>
                <a:srgbClr val="000000"/>
              </a:solidFill>
            </a:ln>
          </p:spPr>
          <p:txBody>
            <a:bodyPr/>
            <a:lstStyle/>
            <a:p>
              <a:endParaRPr lang="en-IN"/>
            </a:p>
          </p:txBody>
        </p:sp>
      </p:grpSp>
      <p:sp>
        <p:nvSpPr>
          <p:cNvPr id="19" name="Freeform 19" descr="preencoded.png"/>
          <p:cNvSpPr/>
          <p:nvPr/>
        </p:nvSpPr>
        <p:spPr>
          <a:xfrm>
            <a:off x="9645423" y="2368272"/>
            <a:ext cx="269977" cy="269977"/>
          </a:xfrm>
          <a:custGeom>
            <a:avLst/>
            <a:gdLst/>
            <a:ahLst/>
            <a:cxnLst/>
            <a:rect l="l" t="t" r="r" b="b"/>
            <a:pathLst>
              <a:path w="269977" h="269977">
                <a:moveTo>
                  <a:pt x="0" y="0"/>
                </a:moveTo>
                <a:lnTo>
                  <a:pt x="269976" y="0"/>
                </a:lnTo>
                <a:lnTo>
                  <a:pt x="269976" y="269977"/>
                </a:lnTo>
                <a:lnTo>
                  <a:pt x="0" y="269977"/>
                </a:lnTo>
                <a:lnTo>
                  <a:pt x="0" y="0"/>
                </a:lnTo>
                <a:close/>
              </a:path>
            </a:pathLst>
          </a:custGeom>
          <a:blipFill>
            <a:blip r:embed="rId6">
              <a:extLst>
                <a:ext uri="{96DAC541-7B7A-43D3-8B79-37D633B846F1}">
                  <asvg:svgBlip xmlns:asvg="http://schemas.microsoft.com/office/drawing/2016/SVG/main" r:embed="rId7"/>
                </a:ext>
              </a:extLst>
            </a:blip>
            <a:stretch>
              <a:fillRect l="-3446" r="-3446"/>
            </a:stretch>
          </a:blipFill>
        </p:spPr>
        <p:txBody>
          <a:bodyPr/>
          <a:lstStyle/>
          <a:p>
            <a:endParaRPr lang="en-IN"/>
          </a:p>
        </p:txBody>
      </p:sp>
      <p:sp>
        <p:nvSpPr>
          <p:cNvPr id="20" name="TextBox 20"/>
          <p:cNvSpPr txBox="1"/>
          <p:nvPr/>
        </p:nvSpPr>
        <p:spPr>
          <a:xfrm>
            <a:off x="9478521" y="2925849"/>
            <a:ext cx="2500903" cy="307777"/>
          </a:xfrm>
          <a:prstGeom prst="rect">
            <a:avLst/>
          </a:prstGeom>
        </p:spPr>
        <p:txBody>
          <a:bodyPr lIns="0" tIns="0" rIns="0" bIns="0" rtlCol="0" anchor="t">
            <a:spAutoFit/>
          </a:bodyPr>
          <a:lstStyle/>
          <a:p>
            <a:pPr algn="l">
              <a:lnSpc>
                <a:spcPts val="2437"/>
              </a:lnSpc>
            </a:pPr>
            <a:r>
              <a:rPr lang="en-US" sz="2000" b="1" dirty="0">
                <a:solidFill>
                  <a:srgbClr val="E5E0DF"/>
                </a:solidFill>
                <a:latin typeface="Saira Medium"/>
                <a:ea typeface="Saira Medium"/>
                <a:cs typeface="Saira Medium"/>
                <a:sym typeface="Saira Medium"/>
              </a:rPr>
              <a:t>Late Aircraft Impact</a:t>
            </a:r>
          </a:p>
        </p:txBody>
      </p:sp>
      <p:sp>
        <p:nvSpPr>
          <p:cNvPr id="21" name="TextBox 21"/>
          <p:cNvSpPr txBox="1"/>
          <p:nvPr/>
        </p:nvSpPr>
        <p:spPr>
          <a:xfrm>
            <a:off x="9463088" y="3373528"/>
            <a:ext cx="7805585" cy="618759"/>
          </a:xfrm>
          <a:prstGeom prst="rect">
            <a:avLst/>
          </a:prstGeom>
        </p:spPr>
        <p:txBody>
          <a:bodyPr lIns="0" tIns="0" rIns="0" bIns="0" rtlCol="0" anchor="t">
            <a:spAutoFit/>
          </a:bodyPr>
          <a:lstStyle/>
          <a:p>
            <a:pPr algn="l">
              <a:lnSpc>
                <a:spcPts val="2499"/>
              </a:lnSpc>
            </a:pPr>
            <a:r>
              <a:rPr lang="en-US" dirty="0">
                <a:solidFill>
                  <a:srgbClr val="E5E0DF"/>
                </a:solidFill>
                <a:latin typeface="Roboto"/>
                <a:ea typeface="Roboto"/>
                <a:cs typeface="Roboto"/>
                <a:sym typeface="Roboto"/>
              </a:rPr>
              <a:t>Cascading delays from late aircraft availability emerge as the dominant challenge requiring network-level solutions</a:t>
            </a:r>
          </a:p>
        </p:txBody>
      </p:sp>
      <p:grpSp>
        <p:nvGrpSpPr>
          <p:cNvPr id="22" name="Group 22"/>
          <p:cNvGrpSpPr/>
          <p:nvPr/>
        </p:nvGrpSpPr>
        <p:grpSpPr>
          <a:xfrm>
            <a:off x="752361" y="4580125"/>
            <a:ext cx="8262785" cy="2329901"/>
            <a:chOff x="0" y="0"/>
            <a:chExt cx="11017047" cy="3106534"/>
          </a:xfrm>
        </p:grpSpPr>
        <p:sp>
          <p:nvSpPr>
            <p:cNvPr id="23" name="Freeform 23"/>
            <p:cNvSpPr/>
            <p:nvPr/>
          </p:nvSpPr>
          <p:spPr>
            <a:xfrm>
              <a:off x="12700" y="12700"/>
              <a:ext cx="10991723" cy="3081147"/>
            </a:xfrm>
            <a:custGeom>
              <a:avLst/>
              <a:gdLst/>
              <a:ahLst/>
              <a:cxnLst/>
              <a:rect l="l" t="t" r="r" b="b"/>
              <a:pathLst>
                <a:path w="10991723" h="3081147">
                  <a:moveTo>
                    <a:pt x="0" y="240157"/>
                  </a:moveTo>
                  <a:cubicBezTo>
                    <a:pt x="0" y="107442"/>
                    <a:pt x="108077" y="0"/>
                    <a:pt x="241554" y="0"/>
                  </a:cubicBezTo>
                  <a:lnTo>
                    <a:pt x="10750169" y="0"/>
                  </a:lnTo>
                  <a:cubicBezTo>
                    <a:pt x="10883519" y="0"/>
                    <a:pt x="10991723" y="107442"/>
                    <a:pt x="10991723" y="240157"/>
                  </a:cubicBezTo>
                  <a:lnTo>
                    <a:pt x="10991723" y="2840990"/>
                  </a:lnTo>
                  <a:cubicBezTo>
                    <a:pt x="10991723" y="2973578"/>
                    <a:pt x="10883646" y="3081147"/>
                    <a:pt x="10750169" y="3081147"/>
                  </a:cubicBezTo>
                  <a:lnTo>
                    <a:pt x="241554" y="3081147"/>
                  </a:lnTo>
                  <a:cubicBezTo>
                    <a:pt x="108077" y="3081147"/>
                    <a:pt x="0" y="2973578"/>
                    <a:pt x="0" y="2840990"/>
                  </a:cubicBezTo>
                  <a:close/>
                </a:path>
              </a:pathLst>
            </a:custGeom>
            <a:solidFill>
              <a:srgbClr val="030303"/>
            </a:solidFill>
            <a:ln w="12700">
              <a:solidFill>
                <a:srgbClr val="000000"/>
              </a:solidFill>
            </a:ln>
          </p:spPr>
          <p:txBody>
            <a:bodyPr/>
            <a:lstStyle/>
            <a:p>
              <a:endParaRPr lang="en-IN"/>
            </a:p>
          </p:txBody>
        </p:sp>
        <p:sp>
          <p:nvSpPr>
            <p:cNvPr id="24" name="Freeform 24"/>
            <p:cNvSpPr/>
            <p:nvPr/>
          </p:nvSpPr>
          <p:spPr>
            <a:xfrm>
              <a:off x="0" y="0"/>
              <a:ext cx="11017123" cy="3106547"/>
            </a:xfrm>
            <a:custGeom>
              <a:avLst/>
              <a:gdLst/>
              <a:ahLst/>
              <a:cxnLst/>
              <a:rect l="l" t="t" r="r" b="b"/>
              <a:pathLst>
                <a:path w="11017123" h="3106547">
                  <a:moveTo>
                    <a:pt x="0" y="252857"/>
                  </a:moveTo>
                  <a:cubicBezTo>
                    <a:pt x="0" y="113157"/>
                    <a:pt x="113919" y="0"/>
                    <a:pt x="254254" y="0"/>
                  </a:cubicBezTo>
                  <a:lnTo>
                    <a:pt x="10762869" y="0"/>
                  </a:lnTo>
                  <a:lnTo>
                    <a:pt x="10762869" y="12700"/>
                  </a:lnTo>
                  <a:lnTo>
                    <a:pt x="10762869" y="0"/>
                  </a:lnTo>
                  <a:cubicBezTo>
                    <a:pt x="10903203" y="0"/>
                    <a:pt x="11017123" y="113157"/>
                    <a:pt x="11017123" y="252857"/>
                  </a:cubicBezTo>
                  <a:lnTo>
                    <a:pt x="11004423" y="252857"/>
                  </a:lnTo>
                  <a:lnTo>
                    <a:pt x="11017123" y="252857"/>
                  </a:lnTo>
                  <a:lnTo>
                    <a:pt x="11017123" y="2853690"/>
                  </a:lnTo>
                  <a:lnTo>
                    <a:pt x="11004423" y="2853690"/>
                  </a:lnTo>
                  <a:lnTo>
                    <a:pt x="11017123" y="2853690"/>
                  </a:lnTo>
                  <a:cubicBezTo>
                    <a:pt x="11017123" y="2993390"/>
                    <a:pt x="10903203" y="3106547"/>
                    <a:pt x="10762869" y="3106547"/>
                  </a:cubicBezTo>
                  <a:lnTo>
                    <a:pt x="10762869" y="3093847"/>
                  </a:lnTo>
                  <a:lnTo>
                    <a:pt x="10762869" y="3106547"/>
                  </a:lnTo>
                  <a:lnTo>
                    <a:pt x="254254" y="3106547"/>
                  </a:lnTo>
                  <a:lnTo>
                    <a:pt x="254254" y="3093847"/>
                  </a:lnTo>
                  <a:lnTo>
                    <a:pt x="254254" y="3106547"/>
                  </a:lnTo>
                  <a:cubicBezTo>
                    <a:pt x="113919" y="3106547"/>
                    <a:pt x="0" y="2993390"/>
                    <a:pt x="0" y="2853690"/>
                  </a:cubicBezTo>
                  <a:lnTo>
                    <a:pt x="0" y="252857"/>
                  </a:lnTo>
                  <a:lnTo>
                    <a:pt x="12700" y="252857"/>
                  </a:lnTo>
                  <a:lnTo>
                    <a:pt x="0" y="252857"/>
                  </a:lnTo>
                  <a:moveTo>
                    <a:pt x="25400" y="252857"/>
                  </a:moveTo>
                  <a:lnTo>
                    <a:pt x="25400" y="2853690"/>
                  </a:lnTo>
                  <a:lnTo>
                    <a:pt x="12700" y="2853690"/>
                  </a:lnTo>
                  <a:lnTo>
                    <a:pt x="25400" y="2853690"/>
                  </a:lnTo>
                  <a:cubicBezTo>
                    <a:pt x="25400" y="2979166"/>
                    <a:pt x="127762" y="3081147"/>
                    <a:pt x="254254" y="3081147"/>
                  </a:cubicBezTo>
                  <a:lnTo>
                    <a:pt x="10762869" y="3081147"/>
                  </a:lnTo>
                  <a:cubicBezTo>
                    <a:pt x="10889361" y="3081147"/>
                    <a:pt x="10991723" y="2979293"/>
                    <a:pt x="10991723" y="2853690"/>
                  </a:cubicBezTo>
                  <a:lnTo>
                    <a:pt x="10991723" y="252857"/>
                  </a:lnTo>
                  <a:cubicBezTo>
                    <a:pt x="10991723" y="127381"/>
                    <a:pt x="10889361" y="25400"/>
                    <a:pt x="10762869" y="25400"/>
                  </a:cubicBezTo>
                  <a:lnTo>
                    <a:pt x="254254" y="25400"/>
                  </a:lnTo>
                  <a:lnTo>
                    <a:pt x="254254" y="12700"/>
                  </a:lnTo>
                  <a:lnTo>
                    <a:pt x="254254" y="25400"/>
                  </a:lnTo>
                  <a:cubicBezTo>
                    <a:pt x="127762" y="25400"/>
                    <a:pt x="25400" y="127254"/>
                    <a:pt x="25400" y="252857"/>
                  </a:cubicBezTo>
                  <a:close/>
                </a:path>
              </a:pathLst>
            </a:custGeom>
            <a:solidFill>
              <a:srgbClr val="FC8337"/>
            </a:solidFill>
            <a:ln w="12700">
              <a:solidFill>
                <a:srgbClr val="000000"/>
              </a:solidFill>
            </a:ln>
          </p:spPr>
          <p:txBody>
            <a:bodyPr/>
            <a:lstStyle/>
            <a:p>
              <a:endParaRPr lang="en-IN"/>
            </a:p>
          </p:txBody>
        </p:sp>
      </p:grpSp>
      <p:grpSp>
        <p:nvGrpSpPr>
          <p:cNvPr id="25" name="Group 25"/>
          <p:cNvGrpSpPr/>
          <p:nvPr/>
        </p:nvGrpSpPr>
        <p:grpSpPr>
          <a:xfrm>
            <a:off x="981033" y="4824887"/>
            <a:ext cx="600265" cy="600265"/>
            <a:chOff x="-271249" y="697868"/>
            <a:chExt cx="800354" cy="800354"/>
          </a:xfrm>
        </p:grpSpPr>
        <p:sp>
          <p:nvSpPr>
            <p:cNvPr id="26" name="Freeform 26"/>
            <p:cNvSpPr/>
            <p:nvPr/>
          </p:nvSpPr>
          <p:spPr>
            <a:xfrm>
              <a:off x="-271249" y="697868"/>
              <a:ext cx="800354" cy="800354"/>
            </a:xfrm>
            <a:custGeom>
              <a:avLst/>
              <a:gdLst/>
              <a:ahLst/>
              <a:cxnLst/>
              <a:rect l="l" t="t" r="r" b="b"/>
              <a:pathLst>
                <a:path w="800354" h="800354">
                  <a:moveTo>
                    <a:pt x="0" y="400177"/>
                  </a:moveTo>
                  <a:cubicBezTo>
                    <a:pt x="0" y="179197"/>
                    <a:pt x="179197" y="0"/>
                    <a:pt x="400177" y="0"/>
                  </a:cubicBezTo>
                  <a:cubicBezTo>
                    <a:pt x="621157" y="0"/>
                    <a:pt x="800354" y="179197"/>
                    <a:pt x="800354" y="400177"/>
                  </a:cubicBezTo>
                  <a:cubicBezTo>
                    <a:pt x="800354" y="621157"/>
                    <a:pt x="621157" y="800354"/>
                    <a:pt x="400177" y="800354"/>
                  </a:cubicBezTo>
                  <a:cubicBezTo>
                    <a:pt x="179197" y="800354"/>
                    <a:pt x="0" y="621157"/>
                    <a:pt x="0" y="400177"/>
                  </a:cubicBezTo>
                  <a:close/>
                </a:path>
              </a:pathLst>
            </a:custGeom>
            <a:solidFill>
              <a:srgbClr val="FC8337"/>
            </a:solidFill>
            <a:ln w="12700">
              <a:solidFill>
                <a:srgbClr val="000000"/>
              </a:solidFill>
            </a:ln>
          </p:spPr>
          <p:txBody>
            <a:bodyPr/>
            <a:lstStyle/>
            <a:p>
              <a:endParaRPr lang="en-IN"/>
            </a:p>
          </p:txBody>
        </p:sp>
      </p:grpSp>
      <p:sp>
        <p:nvSpPr>
          <p:cNvPr id="27" name="Freeform 27" descr="preencoded.png"/>
          <p:cNvSpPr/>
          <p:nvPr/>
        </p:nvSpPr>
        <p:spPr>
          <a:xfrm>
            <a:off x="1146132" y="5010235"/>
            <a:ext cx="269977" cy="269977"/>
          </a:xfrm>
          <a:custGeom>
            <a:avLst/>
            <a:gdLst/>
            <a:ahLst/>
            <a:cxnLst/>
            <a:rect l="l" t="t" r="r" b="b"/>
            <a:pathLst>
              <a:path w="269977" h="269977">
                <a:moveTo>
                  <a:pt x="0" y="0"/>
                </a:moveTo>
                <a:lnTo>
                  <a:pt x="269976" y="0"/>
                </a:lnTo>
                <a:lnTo>
                  <a:pt x="269976" y="269976"/>
                </a:lnTo>
                <a:lnTo>
                  <a:pt x="0" y="269976"/>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N"/>
          </a:p>
        </p:txBody>
      </p:sp>
      <p:sp>
        <p:nvSpPr>
          <p:cNvPr id="28" name="TextBox 28"/>
          <p:cNvSpPr txBox="1"/>
          <p:nvPr/>
        </p:nvSpPr>
        <p:spPr>
          <a:xfrm>
            <a:off x="980989" y="5506805"/>
            <a:ext cx="2500903" cy="307777"/>
          </a:xfrm>
          <a:prstGeom prst="rect">
            <a:avLst/>
          </a:prstGeom>
        </p:spPr>
        <p:txBody>
          <a:bodyPr lIns="0" tIns="0" rIns="0" bIns="0" rtlCol="0" anchor="t">
            <a:spAutoFit/>
          </a:bodyPr>
          <a:lstStyle/>
          <a:p>
            <a:pPr algn="l">
              <a:lnSpc>
                <a:spcPts val="2437"/>
              </a:lnSpc>
            </a:pPr>
            <a:r>
              <a:rPr lang="en-US" sz="1937" b="1" dirty="0">
                <a:solidFill>
                  <a:srgbClr val="E5E0DF"/>
                </a:solidFill>
                <a:latin typeface="Saira Medium"/>
                <a:ea typeface="Saira Medium"/>
                <a:cs typeface="Saira Medium"/>
                <a:sym typeface="Saira Medium"/>
              </a:rPr>
              <a:t>Temporal </a:t>
            </a:r>
            <a:r>
              <a:rPr lang="en-US" sz="2000" b="1" dirty="0">
                <a:solidFill>
                  <a:srgbClr val="E5E0DF"/>
                </a:solidFill>
                <a:latin typeface="Saira Medium"/>
                <a:ea typeface="Saira Medium"/>
                <a:cs typeface="Saira Medium"/>
                <a:sym typeface="Saira Medium"/>
              </a:rPr>
              <a:t>Patterns</a:t>
            </a:r>
          </a:p>
        </p:txBody>
      </p:sp>
      <p:sp>
        <p:nvSpPr>
          <p:cNvPr id="29" name="TextBox 29"/>
          <p:cNvSpPr txBox="1"/>
          <p:nvPr/>
        </p:nvSpPr>
        <p:spPr>
          <a:xfrm>
            <a:off x="980989" y="5999047"/>
            <a:ext cx="7805585" cy="618759"/>
          </a:xfrm>
          <a:prstGeom prst="rect">
            <a:avLst/>
          </a:prstGeom>
        </p:spPr>
        <p:txBody>
          <a:bodyPr lIns="0" tIns="0" rIns="0" bIns="0" rtlCol="0" anchor="t">
            <a:spAutoFit/>
          </a:bodyPr>
          <a:lstStyle/>
          <a:p>
            <a:pPr algn="l">
              <a:lnSpc>
                <a:spcPts val="2499"/>
              </a:lnSpc>
            </a:pPr>
            <a:r>
              <a:rPr lang="en-US" dirty="0">
                <a:solidFill>
                  <a:srgbClr val="E5E0DF"/>
                </a:solidFill>
                <a:latin typeface="Roboto"/>
                <a:ea typeface="Roboto"/>
                <a:cs typeface="Roboto"/>
                <a:sym typeface="Roboto"/>
              </a:rPr>
              <a:t>Peak-hour scheduling and accumulated daily delays create predictable afternoon and evening bottlenecks</a:t>
            </a:r>
          </a:p>
        </p:txBody>
      </p:sp>
      <p:grpSp>
        <p:nvGrpSpPr>
          <p:cNvPr id="30" name="Group 30"/>
          <p:cNvGrpSpPr/>
          <p:nvPr/>
        </p:nvGrpSpPr>
        <p:grpSpPr>
          <a:xfrm>
            <a:off x="9195319" y="4465154"/>
            <a:ext cx="8321029" cy="2423284"/>
            <a:chOff x="-77583" y="-124497"/>
            <a:chExt cx="11094706" cy="3231044"/>
          </a:xfrm>
        </p:grpSpPr>
        <p:sp>
          <p:nvSpPr>
            <p:cNvPr id="31" name="Freeform 31"/>
            <p:cNvSpPr/>
            <p:nvPr/>
          </p:nvSpPr>
          <p:spPr>
            <a:xfrm>
              <a:off x="-77583" y="-124497"/>
              <a:ext cx="10991723" cy="3081147"/>
            </a:xfrm>
            <a:custGeom>
              <a:avLst/>
              <a:gdLst/>
              <a:ahLst/>
              <a:cxnLst/>
              <a:rect l="l" t="t" r="r" b="b"/>
              <a:pathLst>
                <a:path w="10991723" h="3081147">
                  <a:moveTo>
                    <a:pt x="0" y="240157"/>
                  </a:moveTo>
                  <a:cubicBezTo>
                    <a:pt x="0" y="107442"/>
                    <a:pt x="108077" y="0"/>
                    <a:pt x="241554" y="0"/>
                  </a:cubicBezTo>
                  <a:lnTo>
                    <a:pt x="10750169" y="0"/>
                  </a:lnTo>
                  <a:cubicBezTo>
                    <a:pt x="10883519" y="0"/>
                    <a:pt x="10991723" y="107442"/>
                    <a:pt x="10991723" y="240157"/>
                  </a:cubicBezTo>
                  <a:lnTo>
                    <a:pt x="10991723" y="2840990"/>
                  </a:lnTo>
                  <a:cubicBezTo>
                    <a:pt x="10991723" y="2973578"/>
                    <a:pt x="10883646" y="3081147"/>
                    <a:pt x="10750169" y="3081147"/>
                  </a:cubicBezTo>
                  <a:lnTo>
                    <a:pt x="241554" y="3081147"/>
                  </a:lnTo>
                  <a:cubicBezTo>
                    <a:pt x="108077" y="3081147"/>
                    <a:pt x="0" y="2973578"/>
                    <a:pt x="0" y="2840990"/>
                  </a:cubicBezTo>
                  <a:close/>
                </a:path>
              </a:pathLst>
            </a:custGeom>
            <a:solidFill>
              <a:srgbClr val="030303"/>
            </a:solidFill>
            <a:ln w="12700">
              <a:solidFill>
                <a:srgbClr val="000000"/>
              </a:solidFill>
            </a:ln>
          </p:spPr>
          <p:txBody>
            <a:bodyPr/>
            <a:lstStyle/>
            <a:p>
              <a:endParaRPr lang="en-IN"/>
            </a:p>
          </p:txBody>
        </p:sp>
        <p:sp>
          <p:nvSpPr>
            <p:cNvPr id="32" name="Freeform 32"/>
            <p:cNvSpPr/>
            <p:nvPr/>
          </p:nvSpPr>
          <p:spPr>
            <a:xfrm>
              <a:off x="0" y="0"/>
              <a:ext cx="11017123" cy="3106547"/>
            </a:xfrm>
            <a:custGeom>
              <a:avLst/>
              <a:gdLst/>
              <a:ahLst/>
              <a:cxnLst/>
              <a:rect l="l" t="t" r="r" b="b"/>
              <a:pathLst>
                <a:path w="11017123" h="3106547">
                  <a:moveTo>
                    <a:pt x="0" y="252857"/>
                  </a:moveTo>
                  <a:cubicBezTo>
                    <a:pt x="0" y="113157"/>
                    <a:pt x="113919" y="0"/>
                    <a:pt x="254254" y="0"/>
                  </a:cubicBezTo>
                  <a:lnTo>
                    <a:pt x="10762869" y="0"/>
                  </a:lnTo>
                  <a:lnTo>
                    <a:pt x="10762869" y="12700"/>
                  </a:lnTo>
                  <a:lnTo>
                    <a:pt x="10762869" y="0"/>
                  </a:lnTo>
                  <a:cubicBezTo>
                    <a:pt x="10903203" y="0"/>
                    <a:pt x="11017123" y="113157"/>
                    <a:pt x="11017123" y="252857"/>
                  </a:cubicBezTo>
                  <a:lnTo>
                    <a:pt x="11004423" y="252857"/>
                  </a:lnTo>
                  <a:lnTo>
                    <a:pt x="11017123" y="252857"/>
                  </a:lnTo>
                  <a:lnTo>
                    <a:pt x="11017123" y="2853690"/>
                  </a:lnTo>
                  <a:lnTo>
                    <a:pt x="11004423" y="2853690"/>
                  </a:lnTo>
                  <a:lnTo>
                    <a:pt x="11017123" y="2853690"/>
                  </a:lnTo>
                  <a:cubicBezTo>
                    <a:pt x="11017123" y="2993390"/>
                    <a:pt x="10903203" y="3106547"/>
                    <a:pt x="10762869" y="3106547"/>
                  </a:cubicBezTo>
                  <a:lnTo>
                    <a:pt x="10762869" y="3093847"/>
                  </a:lnTo>
                  <a:lnTo>
                    <a:pt x="10762869" y="3106547"/>
                  </a:lnTo>
                  <a:lnTo>
                    <a:pt x="254254" y="3106547"/>
                  </a:lnTo>
                  <a:lnTo>
                    <a:pt x="254254" y="3093847"/>
                  </a:lnTo>
                  <a:lnTo>
                    <a:pt x="254254" y="3106547"/>
                  </a:lnTo>
                  <a:cubicBezTo>
                    <a:pt x="113919" y="3106547"/>
                    <a:pt x="0" y="2993390"/>
                    <a:pt x="0" y="2853690"/>
                  </a:cubicBezTo>
                  <a:lnTo>
                    <a:pt x="0" y="252857"/>
                  </a:lnTo>
                  <a:lnTo>
                    <a:pt x="12700" y="252857"/>
                  </a:lnTo>
                  <a:lnTo>
                    <a:pt x="0" y="252857"/>
                  </a:lnTo>
                  <a:moveTo>
                    <a:pt x="25400" y="252857"/>
                  </a:moveTo>
                  <a:lnTo>
                    <a:pt x="25400" y="2853690"/>
                  </a:lnTo>
                  <a:lnTo>
                    <a:pt x="12700" y="2853690"/>
                  </a:lnTo>
                  <a:lnTo>
                    <a:pt x="25400" y="2853690"/>
                  </a:lnTo>
                  <a:cubicBezTo>
                    <a:pt x="25400" y="2979166"/>
                    <a:pt x="127762" y="3081147"/>
                    <a:pt x="254254" y="3081147"/>
                  </a:cubicBezTo>
                  <a:lnTo>
                    <a:pt x="10762869" y="3081147"/>
                  </a:lnTo>
                  <a:cubicBezTo>
                    <a:pt x="10889361" y="3081147"/>
                    <a:pt x="10991723" y="2979293"/>
                    <a:pt x="10991723" y="2853690"/>
                  </a:cubicBezTo>
                  <a:lnTo>
                    <a:pt x="10991723" y="252857"/>
                  </a:lnTo>
                  <a:cubicBezTo>
                    <a:pt x="10991723" y="127381"/>
                    <a:pt x="10889361" y="25400"/>
                    <a:pt x="10762869" y="25400"/>
                  </a:cubicBezTo>
                  <a:lnTo>
                    <a:pt x="254254" y="25400"/>
                  </a:lnTo>
                  <a:lnTo>
                    <a:pt x="254254" y="12700"/>
                  </a:lnTo>
                  <a:lnTo>
                    <a:pt x="254254" y="25400"/>
                  </a:lnTo>
                  <a:cubicBezTo>
                    <a:pt x="127762" y="25400"/>
                    <a:pt x="25400" y="127254"/>
                    <a:pt x="25400" y="252857"/>
                  </a:cubicBezTo>
                  <a:close/>
                </a:path>
              </a:pathLst>
            </a:custGeom>
            <a:solidFill>
              <a:srgbClr val="FC8337"/>
            </a:solidFill>
            <a:ln w="12700">
              <a:solidFill>
                <a:srgbClr val="000000"/>
              </a:solidFill>
            </a:ln>
          </p:spPr>
          <p:txBody>
            <a:bodyPr/>
            <a:lstStyle/>
            <a:p>
              <a:endParaRPr lang="en-IN"/>
            </a:p>
          </p:txBody>
        </p:sp>
      </p:grpSp>
      <p:grpSp>
        <p:nvGrpSpPr>
          <p:cNvPr id="33" name="Group 33"/>
          <p:cNvGrpSpPr/>
          <p:nvPr/>
        </p:nvGrpSpPr>
        <p:grpSpPr>
          <a:xfrm>
            <a:off x="9480281" y="4722394"/>
            <a:ext cx="600227" cy="600227"/>
            <a:chOff x="0" y="0"/>
            <a:chExt cx="800303" cy="800303"/>
          </a:xfrm>
        </p:grpSpPr>
        <p:sp>
          <p:nvSpPr>
            <p:cNvPr id="34" name="Freeform 34"/>
            <p:cNvSpPr/>
            <p:nvPr/>
          </p:nvSpPr>
          <p:spPr>
            <a:xfrm>
              <a:off x="0" y="0"/>
              <a:ext cx="800354" cy="800354"/>
            </a:xfrm>
            <a:custGeom>
              <a:avLst/>
              <a:gdLst/>
              <a:ahLst/>
              <a:cxnLst/>
              <a:rect l="l" t="t" r="r" b="b"/>
              <a:pathLst>
                <a:path w="800354" h="800354">
                  <a:moveTo>
                    <a:pt x="0" y="400177"/>
                  </a:moveTo>
                  <a:cubicBezTo>
                    <a:pt x="0" y="179197"/>
                    <a:pt x="179197" y="0"/>
                    <a:pt x="400177" y="0"/>
                  </a:cubicBezTo>
                  <a:cubicBezTo>
                    <a:pt x="621157" y="0"/>
                    <a:pt x="800354" y="179197"/>
                    <a:pt x="800354" y="400177"/>
                  </a:cubicBezTo>
                  <a:cubicBezTo>
                    <a:pt x="800354" y="621157"/>
                    <a:pt x="621157" y="800354"/>
                    <a:pt x="400177" y="800354"/>
                  </a:cubicBezTo>
                  <a:cubicBezTo>
                    <a:pt x="179197" y="800354"/>
                    <a:pt x="0" y="621157"/>
                    <a:pt x="0" y="400177"/>
                  </a:cubicBezTo>
                  <a:close/>
                </a:path>
              </a:pathLst>
            </a:custGeom>
            <a:solidFill>
              <a:srgbClr val="FC8337"/>
            </a:solidFill>
            <a:ln w="12700">
              <a:solidFill>
                <a:srgbClr val="000000"/>
              </a:solidFill>
            </a:ln>
          </p:spPr>
          <p:txBody>
            <a:bodyPr/>
            <a:lstStyle/>
            <a:p>
              <a:endParaRPr lang="en-IN"/>
            </a:p>
          </p:txBody>
        </p:sp>
      </p:grpSp>
      <p:sp>
        <p:nvSpPr>
          <p:cNvPr id="35" name="Freeform 35" descr="preencoded.png"/>
          <p:cNvSpPr/>
          <p:nvPr/>
        </p:nvSpPr>
        <p:spPr>
          <a:xfrm>
            <a:off x="9645424" y="4864131"/>
            <a:ext cx="269977" cy="269977"/>
          </a:xfrm>
          <a:custGeom>
            <a:avLst/>
            <a:gdLst/>
            <a:ahLst/>
            <a:cxnLst/>
            <a:rect l="l" t="t" r="r" b="b"/>
            <a:pathLst>
              <a:path w="269977" h="269977">
                <a:moveTo>
                  <a:pt x="0" y="0"/>
                </a:moveTo>
                <a:lnTo>
                  <a:pt x="269976" y="0"/>
                </a:lnTo>
                <a:lnTo>
                  <a:pt x="269976" y="269976"/>
                </a:lnTo>
                <a:lnTo>
                  <a:pt x="0" y="26997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IN"/>
          </a:p>
        </p:txBody>
      </p:sp>
      <p:sp>
        <p:nvSpPr>
          <p:cNvPr id="36" name="TextBox 36"/>
          <p:cNvSpPr txBox="1"/>
          <p:nvPr/>
        </p:nvSpPr>
        <p:spPr>
          <a:xfrm>
            <a:off x="9478521" y="5460375"/>
            <a:ext cx="2500903" cy="307777"/>
          </a:xfrm>
          <a:prstGeom prst="rect">
            <a:avLst/>
          </a:prstGeom>
        </p:spPr>
        <p:txBody>
          <a:bodyPr lIns="0" tIns="0" rIns="0" bIns="0" rtlCol="0" anchor="t">
            <a:spAutoFit/>
          </a:bodyPr>
          <a:lstStyle/>
          <a:p>
            <a:pPr algn="l">
              <a:lnSpc>
                <a:spcPts val="2437"/>
              </a:lnSpc>
            </a:pPr>
            <a:r>
              <a:rPr lang="en-US" sz="2000" b="1" dirty="0">
                <a:solidFill>
                  <a:srgbClr val="E5E0DF"/>
                </a:solidFill>
                <a:latin typeface="Saira Medium"/>
                <a:ea typeface="Saira Medium"/>
                <a:cs typeface="Saira Medium"/>
                <a:sym typeface="Saira Medium"/>
              </a:rPr>
              <a:t>Hub Congestion</a:t>
            </a:r>
          </a:p>
        </p:txBody>
      </p:sp>
      <p:sp>
        <p:nvSpPr>
          <p:cNvPr id="37" name="TextBox 37"/>
          <p:cNvSpPr txBox="1"/>
          <p:nvPr/>
        </p:nvSpPr>
        <p:spPr>
          <a:xfrm>
            <a:off x="9478521" y="5924739"/>
            <a:ext cx="7805585" cy="618759"/>
          </a:xfrm>
          <a:prstGeom prst="rect">
            <a:avLst/>
          </a:prstGeom>
        </p:spPr>
        <p:txBody>
          <a:bodyPr lIns="0" tIns="0" rIns="0" bIns="0" rtlCol="0" anchor="t">
            <a:spAutoFit/>
          </a:bodyPr>
          <a:lstStyle/>
          <a:p>
            <a:pPr algn="l">
              <a:lnSpc>
                <a:spcPts val="2499"/>
              </a:lnSpc>
            </a:pPr>
            <a:r>
              <a:rPr lang="en-US" dirty="0">
                <a:solidFill>
                  <a:srgbClr val="E5E0DF"/>
                </a:solidFill>
                <a:latin typeface="Roboto"/>
                <a:ea typeface="Roboto"/>
                <a:cs typeface="Roboto"/>
                <a:sym typeface="Roboto"/>
              </a:rPr>
              <a:t>Major airports show significantly higher delays, indicating infrastructure and capacity constraints</a:t>
            </a:r>
          </a:p>
        </p:txBody>
      </p:sp>
      <p:sp>
        <p:nvSpPr>
          <p:cNvPr id="38" name="TextBox 38"/>
          <p:cNvSpPr txBox="1"/>
          <p:nvPr/>
        </p:nvSpPr>
        <p:spPr>
          <a:xfrm>
            <a:off x="837870" y="7165268"/>
            <a:ext cx="3924148" cy="371897"/>
          </a:xfrm>
          <a:prstGeom prst="rect">
            <a:avLst/>
          </a:prstGeom>
        </p:spPr>
        <p:txBody>
          <a:bodyPr wrap="square" lIns="0" tIns="0" rIns="0" bIns="0" rtlCol="0" anchor="t">
            <a:spAutoFit/>
          </a:bodyPr>
          <a:lstStyle/>
          <a:p>
            <a:pPr algn="l">
              <a:lnSpc>
                <a:spcPts val="2937"/>
              </a:lnSpc>
            </a:pPr>
            <a:r>
              <a:rPr lang="en-US" sz="2400" b="1" dirty="0">
                <a:solidFill>
                  <a:srgbClr val="FFFFFF"/>
                </a:solidFill>
                <a:latin typeface="Saira Medium"/>
                <a:ea typeface="Saira Medium"/>
                <a:cs typeface="Saira Medium"/>
                <a:sym typeface="Saira Medium"/>
              </a:rPr>
              <a:t>Strategic Implications</a:t>
            </a:r>
          </a:p>
        </p:txBody>
      </p:sp>
      <p:sp>
        <p:nvSpPr>
          <p:cNvPr id="39" name="TextBox 39"/>
          <p:cNvSpPr txBox="1"/>
          <p:nvPr/>
        </p:nvSpPr>
        <p:spPr>
          <a:xfrm>
            <a:off x="800252" y="7641890"/>
            <a:ext cx="16801948" cy="618759"/>
          </a:xfrm>
          <a:prstGeom prst="rect">
            <a:avLst/>
          </a:prstGeom>
        </p:spPr>
        <p:txBody>
          <a:bodyPr wrap="square" lIns="0" tIns="0" rIns="0" bIns="0" rtlCol="0" anchor="t">
            <a:spAutoFit/>
          </a:bodyPr>
          <a:lstStyle/>
          <a:p>
            <a:pPr algn="l">
              <a:lnSpc>
                <a:spcPts val="2499"/>
              </a:lnSpc>
            </a:pPr>
            <a:r>
              <a:rPr lang="en-US" dirty="0">
                <a:solidFill>
                  <a:srgbClr val="E5E0DF"/>
                </a:solidFill>
                <a:latin typeface="Roboto"/>
                <a:ea typeface="Roboto"/>
                <a:cs typeface="Roboto"/>
                <a:sym typeface="Roboto"/>
              </a:rPr>
              <a:t>The analysis confirms that whilst the U.S. airline system is largely reliable, operational inefficiencies still affect nearly one in five flights. Late aircraft availability, hub congestion, peak-hour scheduling, and seasonal demand emerge as the primary contributors to delays, each requiring targeted intervention strategies.</a:t>
            </a:r>
          </a:p>
        </p:txBody>
      </p:sp>
      <p:sp>
        <p:nvSpPr>
          <p:cNvPr id="40" name="TextBox 40"/>
          <p:cNvSpPr txBox="1"/>
          <p:nvPr/>
        </p:nvSpPr>
        <p:spPr>
          <a:xfrm>
            <a:off x="800252" y="8536192"/>
            <a:ext cx="16687505" cy="618759"/>
          </a:xfrm>
          <a:prstGeom prst="rect">
            <a:avLst/>
          </a:prstGeom>
        </p:spPr>
        <p:txBody>
          <a:bodyPr lIns="0" tIns="0" rIns="0" bIns="0" rtlCol="0" anchor="t">
            <a:spAutoFit/>
          </a:bodyPr>
          <a:lstStyle/>
          <a:p>
            <a:pPr algn="l">
              <a:lnSpc>
                <a:spcPts val="2499"/>
              </a:lnSpc>
            </a:pPr>
            <a:r>
              <a:rPr lang="en-US" dirty="0">
                <a:solidFill>
                  <a:srgbClr val="E5E0DF"/>
                </a:solidFill>
                <a:latin typeface="Roboto"/>
                <a:ea typeface="Roboto"/>
                <a:cs typeface="Roboto"/>
                <a:sym typeface="Roboto"/>
              </a:rPr>
              <a:t>These insights demonstrate the immense value of data-driven decision-making in aviation operations. By identifying specific delay patterns, problematic routes, and temporal trends, airlines can implement predictive maintenance, optimize scheduling, improve buffer times, and enhance resource allocation.</a:t>
            </a:r>
          </a:p>
        </p:txBody>
      </p:sp>
      <p:sp>
        <p:nvSpPr>
          <p:cNvPr id="41" name="TextBox 41"/>
          <p:cNvSpPr txBox="1"/>
          <p:nvPr/>
        </p:nvSpPr>
        <p:spPr>
          <a:xfrm>
            <a:off x="800252" y="9308163"/>
            <a:ext cx="16687505" cy="618759"/>
          </a:xfrm>
          <a:prstGeom prst="rect">
            <a:avLst/>
          </a:prstGeom>
        </p:spPr>
        <p:txBody>
          <a:bodyPr lIns="0" tIns="0" rIns="0" bIns="0" rtlCol="0" anchor="t">
            <a:spAutoFit/>
          </a:bodyPr>
          <a:lstStyle/>
          <a:p>
            <a:pPr algn="l">
              <a:lnSpc>
                <a:spcPts val="2499"/>
              </a:lnSpc>
            </a:pPr>
            <a:r>
              <a:rPr lang="en-US" dirty="0">
                <a:solidFill>
                  <a:srgbClr val="E5E0DF"/>
                </a:solidFill>
                <a:latin typeface="Roboto"/>
                <a:ea typeface="Roboto"/>
                <a:cs typeface="Roboto"/>
                <a:sym typeface="Roboto"/>
              </a:rPr>
              <a:t>This comprehensive analysis provides a robust foundation for future predictive models, operational optimization initiatives, and strategic planning that can reduce delays, improve customer satisfaction, and generate substantial cost savings across the industry.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a:p>
          </p:txBody>
        </p:sp>
      </p:grpSp>
      <p:sp>
        <p:nvSpPr>
          <p:cNvPr id="5" name="TextBox 5"/>
          <p:cNvSpPr txBox="1"/>
          <p:nvPr/>
        </p:nvSpPr>
        <p:spPr>
          <a:xfrm>
            <a:off x="839838" y="1095711"/>
            <a:ext cx="8304162" cy="755976"/>
          </a:xfrm>
          <a:prstGeom prst="rect">
            <a:avLst/>
          </a:prstGeom>
        </p:spPr>
        <p:txBody>
          <a:bodyPr wrap="square" lIns="0" tIns="0" rIns="0" bIns="0" rtlCol="0" anchor="t">
            <a:spAutoFit/>
          </a:bodyPr>
          <a:lstStyle/>
          <a:p>
            <a:pPr algn="l">
              <a:lnSpc>
                <a:spcPts val="6062"/>
              </a:lnSpc>
            </a:pPr>
            <a:r>
              <a:rPr lang="en-US" sz="4400" b="1" dirty="0">
                <a:solidFill>
                  <a:srgbClr val="FFFFFF"/>
                </a:solidFill>
                <a:latin typeface="Saira Medium"/>
                <a:ea typeface="Saira Medium"/>
                <a:cs typeface="Saira Medium"/>
                <a:sym typeface="Saira Medium"/>
              </a:rPr>
              <a:t>Dataset Scope &amp; Coverage</a:t>
            </a:r>
          </a:p>
        </p:txBody>
      </p:sp>
      <p:sp>
        <p:nvSpPr>
          <p:cNvPr id="6" name="TextBox 6"/>
          <p:cNvSpPr txBox="1"/>
          <p:nvPr/>
        </p:nvSpPr>
        <p:spPr>
          <a:xfrm>
            <a:off x="838200" y="2947397"/>
            <a:ext cx="4991548" cy="461665"/>
          </a:xfrm>
          <a:prstGeom prst="rect">
            <a:avLst/>
          </a:prstGeom>
        </p:spPr>
        <p:txBody>
          <a:bodyPr lIns="0" tIns="0" rIns="0" bIns="0" rtlCol="0" anchor="t">
            <a:spAutoFit/>
          </a:bodyPr>
          <a:lstStyle/>
          <a:p>
            <a:pPr algn="l">
              <a:lnSpc>
                <a:spcPts val="3625"/>
              </a:lnSpc>
            </a:pPr>
            <a:r>
              <a:rPr lang="en-US" sz="2800" b="1" dirty="0">
                <a:solidFill>
                  <a:srgbClr val="FFFFFF"/>
                </a:solidFill>
                <a:latin typeface="Saira Medium"/>
                <a:ea typeface="Saira Medium"/>
                <a:cs typeface="Saira Medium"/>
                <a:sym typeface="Saira Medium"/>
              </a:rPr>
              <a:t>Comprehensive Data Capture</a:t>
            </a:r>
          </a:p>
        </p:txBody>
      </p:sp>
      <p:sp>
        <p:nvSpPr>
          <p:cNvPr id="7" name="TextBox 7"/>
          <p:cNvSpPr txBox="1"/>
          <p:nvPr/>
        </p:nvSpPr>
        <p:spPr>
          <a:xfrm>
            <a:off x="1022718" y="4132965"/>
            <a:ext cx="7849191" cy="1946046"/>
          </a:xfrm>
          <a:prstGeom prst="rect">
            <a:avLst/>
          </a:prstGeom>
        </p:spPr>
        <p:txBody>
          <a:bodyPr lIns="0" tIns="0" rIns="0" bIns="0" rtlCol="0" anchor="t">
            <a:spAutoFit/>
          </a:bodyPr>
          <a:lstStyle/>
          <a:p>
            <a:pPr algn="l">
              <a:lnSpc>
                <a:spcPts val="3125"/>
              </a:lnSpc>
            </a:pPr>
            <a:r>
              <a:rPr lang="en-US" sz="2000" dirty="0">
                <a:solidFill>
                  <a:srgbClr val="E5E0DF"/>
                </a:solidFill>
                <a:latin typeface="Roboto"/>
                <a:ea typeface="Roboto"/>
                <a:cs typeface="Roboto"/>
                <a:sym typeface="Roboto"/>
              </a:rPr>
              <a:t>The analysis encompasses the complete calendar year from January to December 2015, providing a full annual perspective on airline operations. This extensive dataset includes 5,819,079 flights operated by 14 major airlines across 8,609 unique routes connecting 1,860 airports throughout the United States.</a:t>
            </a:r>
          </a:p>
        </p:txBody>
      </p:sp>
      <p:sp>
        <p:nvSpPr>
          <p:cNvPr id="8" name="TextBox 8"/>
          <p:cNvSpPr txBox="1"/>
          <p:nvPr/>
        </p:nvSpPr>
        <p:spPr>
          <a:xfrm>
            <a:off x="1022718" y="6466955"/>
            <a:ext cx="7849191" cy="1548501"/>
          </a:xfrm>
          <a:prstGeom prst="rect">
            <a:avLst/>
          </a:prstGeom>
        </p:spPr>
        <p:txBody>
          <a:bodyPr lIns="0" tIns="0" rIns="0" bIns="0" rtlCol="0" anchor="t">
            <a:spAutoFit/>
          </a:bodyPr>
          <a:lstStyle/>
          <a:p>
            <a:pPr algn="l">
              <a:lnSpc>
                <a:spcPts val="3125"/>
              </a:lnSpc>
            </a:pPr>
            <a:r>
              <a:rPr lang="en-US" sz="2000" dirty="0">
                <a:solidFill>
                  <a:srgbClr val="E5E0DF"/>
                </a:solidFill>
                <a:latin typeface="Roboto"/>
                <a:ea typeface="Roboto"/>
                <a:cs typeface="Roboto"/>
                <a:sym typeface="Roboto"/>
              </a:rPr>
              <a:t>The dataset captures both major hub airports handling thousands of daily operations and smaller regional routes, ensuring realistic representation of daily airline operations under varying traffic conditions, weather patterns, and seasonal demand fluctuations.</a:t>
            </a:r>
          </a:p>
        </p:txBody>
      </p:sp>
      <p:sp>
        <p:nvSpPr>
          <p:cNvPr id="9" name="TextBox 9"/>
          <p:cNvSpPr txBox="1"/>
          <p:nvPr/>
        </p:nvSpPr>
        <p:spPr>
          <a:xfrm>
            <a:off x="9456096" y="3431534"/>
            <a:ext cx="3769519" cy="694877"/>
          </a:xfrm>
          <a:prstGeom prst="rect">
            <a:avLst/>
          </a:prstGeom>
        </p:spPr>
        <p:txBody>
          <a:bodyPr lIns="0" tIns="0" rIns="0" bIns="0" rtlCol="0" anchor="t">
            <a:spAutoFit/>
          </a:bodyPr>
          <a:lstStyle/>
          <a:p>
            <a:pPr algn="ctr">
              <a:lnSpc>
                <a:spcPts val="6437"/>
              </a:lnSpc>
            </a:pPr>
            <a:r>
              <a:rPr lang="en-US" sz="6437" b="1">
                <a:solidFill>
                  <a:srgbClr val="E5E0DF"/>
                </a:solidFill>
                <a:latin typeface="Saira Medium"/>
                <a:ea typeface="Saira Medium"/>
                <a:cs typeface="Saira Medium"/>
                <a:sym typeface="Saira Medium"/>
              </a:rPr>
              <a:t>5.8M</a:t>
            </a:r>
          </a:p>
        </p:txBody>
      </p:sp>
      <p:sp>
        <p:nvSpPr>
          <p:cNvPr id="10" name="TextBox 10"/>
          <p:cNvSpPr txBox="1"/>
          <p:nvPr/>
        </p:nvSpPr>
        <p:spPr>
          <a:xfrm>
            <a:off x="9790214" y="4426896"/>
            <a:ext cx="3101130" cy="397221"/>
          </a:xfrm>
          <a:prstGeom prst="rect">
            <a:avLst/>
          </a:prstGeom>
        </p:spPr>
        <p:txBody>
          <a:bodyPr lIns="0" tIns="0" rIns="0" bIns="0" rtlCol="0" anchor="t">
            <a:spAutoFit/>
          </a:bodyPr>
          <a:lstStyle/>
          <a:p>
            <a:pPr algn="ctr">
              <a:lnSpc>
                <a:spcPts val="2999"/>
              </a:lnSpc>
            </a:pPr>
            <a:r>
              <a:rPr lang="en-US" sz="2400" b="1" dirty="0">
                <a:solidFill>
                  <a:srgbClr val="E5E0DF"/>
                </a:solidFill>
                <a:latin typeface="Saira Medium"/>
                <a:ea typeface="Saira Medium"/>
                <a:cs typeface="Saira Medium"/>
                <a:sym typeface="Saira Medium"/>
              </a:rPr>
              <a:t>Total Flights</a:t>
            </a:r>
          </a:p>
        </p:txBody>
      </p:sp>
      <p:sp>
        <p:nvSpPr>
          <p:cNvPr id="11" name="TextBox 11"/>
          <p:cNvSpPr txBox="1"/>
          <p:nvPr/>
        </p:nvSpPr>
        <p:spPr>
          <a:xfrm>
            <a:off x="9456096" y="4976812"/>
            <a:ext cx="3769519" cy="362279"/>
          </a:xfrm>
          <a:prstGeom prst="rect">
            <a:avLst/>
          </a:prstGeom>
        </p:spPr>
        <p:txBody>
          <a:bodyPr lIns="0" tIns="0" rIns="0" bIns="0" rtlCol="0" anchor="t">
            <a:spAutoFit/>
          </a:bodyPr>
          <a:lstStyle/>
          <a:p>
            <a:pPr algn="ctr">
              <a:lnSpc>
                <a:spcPts val="3125"/>
              </a:lnSpc>
            </a:pPr>
            <a:r>
              <a:rPr lang="en-US" sz="2000" dirty="0" err="1">
                <a:solidFill>
                  <a:srgbClr val="E5E0DF"/>
                </a:solidFill>
                <a:latin typeface="Roboto"/>
                <a:ea typeface="Roboto"/>
                <a:cs typeface="Roboto"/>
                <a:sym typeface="Roboto"/>
              </a:rPr>
              <a:t>Analysed</a:t>
            </a:r>
            <a:r>
              <a:rPr lang="en-US" sz="2000" dirty="0">
                <a:solidFill>
                  <a:srgbClr val="E5E0DF"/>
                </a:solidFill>
                <a:latin typeface="Roboto"/>
                <a:ea typeface="Roboto"/>
                <a:cs typeface="Roboto"/>
                <a:sym typeface="Roboto"/>
              </a:rPr>
              <a:t> in 2015</a:t>
            </a:r>
          </a:p>
        </p:txBody>
      </p:sp>
      <p:sp>
        <p:nvSpPr>
          <p:cNvPr id="12" name="TextBox 12"/>
          <p:cNvSpPr txBox="1"/>
          <p:nvPr/>
        </p:nvSpPr>
        <p:spPr>
          <a:xfrm>
            <a:off x="13535616" y="3431534"/>
            <a:ext cx="3769671" cy="694877"/>
          </a:xfrm>
          <a:prstGeom prst="rect">
            <a:avLst/>
          </a:prstGeom>
        </p:spPr>
        <p:txBody>
          <a:bodyPr lIns="0" tIns="0" rIns="0" bIns="0" rtlCol="0" anchor="t">
            <a:spAutoFit/>
          </a:bodyPr>
          <a:lstStyle/>
          <a:p>
            <a:pPr algn="ctr">
              <a:lnSpc>
                <a:spcPts val="6437"/>
              </a:lnSpc>
            </a:pPr>
            <a:r>
              <a:rPr lang="en-US" sz="6437" b="1">
                <a:solidFill>
                  <a:srgbClr val="E5E0DF"/>
                </a:solidFill>
                <a:latin typeface="Saira Medium"/>
                <a:ea typeface="Saira Medium"/>
                <a:cs typeface="Saira Medium"/>
                <a:sym typeface="Saira Medium"/>
              </a:rPr>
              <a:t>14</a:t>
            </a:r>
          </a:p>
        </p:txBody>
      </p:sp>
      <p:sp>
        <p:nvSpPr>
          <p:cNvPr id="13" name="TextBox 13"/>
          <p:cNvSpPr txBox="1"/>
          <p:nvPr/>
        </p:nvSpPr>
        <p:spPr>
          <a:xfrm>
            <a:off x="13869886" y="4426896"/>
            <a:ext cx="3101130" cy="384721"/>
          </a:xfrm>
          <a:prstGeom prst="rect">
            <a:avLst/>
          </a:prstGeom>
        </p:spPr>
        <p:txBody>
          <a:bodyPr lIns="0" tIns="0" rIns="0" bIns="0" rtlCol="0" anchor="t">
            <a:spAutoFit/>
          </a:bodyPr>
          <a:lstStyle/>
          <a:p>
            <a:pPr algn="ctr">
              <a:lnSpc>
                <a:spcPts val="2999"/>
              </a:lnSpc>
            </a:pPr>
            <a:r>
              <a:rPr lang="en-US" sz="2400" b="1" dirty="0">
                <a:solidFill>
                  <a:srgbClr val="E5E0DF"/>
                </a:solidFill>
                <a:latin typeface="Saira Medium"/>
                <a:ea typeface="Saira Medium"/>
                <a:cs typeface="Saira Medium"/>
                <a:sym typeface="Saira Medium"/>
              </a:rPr>
              <a:t>Airlines</a:t>
            </a:r>
          </a:p>
        </p:txBody>
      </p:sp>
      <p:sp>
        <p:nvSpPr>
          <p:cNvPr id="14" name="TextBox 14"/>
          <p:cNvSpPr txBox="1"/>
          <p:nvPr/>
        </p:nvSpPr>
        <p:spPr>
          <a:xfrm>
            <a:off x="13535616" y="4976812"/>
            <a:ext cx="3769671" cy="362279"/>
          </a:xfrm>
          <a:prstGeom prst="rect">
            <a:avLst/>
          </a:prstGeom>
        </p:spPr>
        <p:txBody>
          <a:bodyPr lIns="0" tIns="0" rIns="0" bIns="0" rtlCol="0" anchor="t">
            <a:spAutoFit/>
          </a:bodyPr>
          <a:lstStyle/>
          <a:p>
            <a:pPr algn="ctr">
              <a:lnSpc>
                <a:spcPts val="3125"/>
              </a:lnSpc>
            </a:pPr>
            <a:r>
              <a:rPr lang="en-US" sz="2000" dirty="0">
                <a:solidFill>
                  <a:srgbClr val="E5E0DF"/>
                </a:solidFill>
                <a:latin typeface="Roboto"/>
                <a:ea typeface="Roboto"/>
                <a:cs typeface="Roboto"/>
                <a:sym typeface="Roboto"/>
              </a:rPr>
              <a:t>Monitored carriers</a:t>
            </a:r>
          </a:p>
        </p:txBody>
      </p:sp>
      <p:sp>
        <p:nvSpPr>
          <p:cNvPr id="15" name="TextBox 15"/>
          <p:cNvSpPr txBox="1"/>
          <p:nvPr/>
        </p:nvSpPr>
        <p:spPr>
          <a:xfrm>
            <a:off x="9456096" y="6212834"/>
            <a:ext cx="3769519" cy="694877"/>
          </a:xfrm>
          <a:prstGeom prst="rect">
            <a:avLst/>
          </a:prstGeom>
        </p:spPr>
        <p:txBody>
          <a:bodyPr lIns="0" tIns="0" rIns="0" bIns="0" rtlCol="0" anchor="t">
            <a:spAutoFit/>
          </a:bodyPr>
          <a:lstStyle/>
          <a:p>
            <a:pPr algn="ctr">
              <a:lnSpc>
                <a:spcPts val="6437"/>
              </a:lnSpc>
            </a:pPr>
            <a:r>
              <a:rPr lang="en-US" sz="6437" b="1">
                <a:solidFill>
                  <a:srgbClr val="E5E0DF"/>
                </a:solidFill>
                <a:latin typeface="Saira Medium"/>
                <a:ea typeface="Saira Medium"/>
                <a:cs typeface="Saira Medium"/>
                <a:sym typeface="Saira Medium"/>
              </a:rPr>
              <a:t>8,609</a:t>
            </a:r>
          </a:p>
        </p:txBody>
      </p:sp>
      <p:sp>
        <p:nvSpPr>
          <p:cNvPr id="16" name="TextBox 16"/>
          <p:cNvSpPr txBox="1"/>
          <p:nvPr/>
        </p:nvSpPr>
        <p:spPr>
          <a:xfrm>
            <a:off x="9790214" y="7208196"/>
            <a:ext cx="3101130" cy="397221"/>
          </a:xfrm>
          <a:prstGeom prst="rect">
            <a:avLst/>
          </a:prstGeom>
        </p:spPr>
        <p:txBody>
          <a:bodyPr lIns="0" tIns="0" rIns="0" bIns="0" rtlCol="0" anchor="t">
            <a:spAutoFit/>
          </a:bodyPr>
          <a:lstStyle/>
          <a:p>
            <a:pPr algn="ctr">
              <a:lnSpc>
                <a:spcPts val="2999"/>
              </a:lnSpc>
            </a:pPr>
            <a:r>
              <a:rPr lang="en-US" sz="2400" b="1" dirty="0">
                <a:solidFill>
                  <a:srgbClr val="E5E0DF"/>
                </a:solidFill>
                <a:latin typeface="Saira Medium"/>
                <a:ea typeface="Saira Medium"/>
                <a:cs typeface="Saira Medium"/>
                <a:sym typeface="Saira Medium"/>
              </a:rPr>
              <a:t>Unique Routes</a:t>
            </a:r>
          </a:p>
        </p:txBody>
      </p:sp>
      <p:sp>
        <p:nvSpPr>
          <p:cNvPr id="17" name="TextBox 17"/>
          <p:cNvSpPr txBox="1"/>
          <p:nvPr/>
        </p:nvSpPr>
        <p:spPr>
          <a:xfrm>
            <a:off x="9456096" y="7758112"/>
            <a:ext cx="3769519" cy="362279"/>
          </a:xfrm>
          <a:prstGeom prst="rect">
            <a:avLst/>
          </a:prstGeom>
        </p:spPr>
        <p:txBody>
          <a:bodyPr lIns="0" tIns="0" rIns="0" bIns="0" rtlCol="0" anchor="t">
            <a:spAutoFit/>
          </a:bodyPr>
          <a:lstStyle/>
          <a:p>
            <a:pPr algn="ctr">
              <a:lnSpc>
                <a:spcPts val="3125"/>
              </a:lnSpc>
            </a:pPr>
            <a:r>
              <a:rPr lang="en-US" sz="2000" dirty="0">
                <a:solidFill>
                  <a:srgbClr val="E5E0DF"/>
                </a:solidFill>
                <a:latin typeface="Roboto"/>
                <a:ea typeface="Roboto"/>
                <a:cs typeface="Roboto"/>
                <a:sym typeface="Roboto"/>
              </a:rPr>
              <a:t>Origin-destination pairs</a:t>
            </a:r>
          </a:p>
        </p:txBody>
      </p:sp>
      <p:sp>
        <p:nvSpPr>
          <p:cNvPr id="18" name="TextBox 18"/>
          <p:cNvSpPr txBox="1"/>
          <p:nvPr/>
        </p:nvSpPr>
        <p:spPr>
          <a:xfrm>
            <a:off x="13535616" y="6212834"/>
            <a:ext cx="3769671" cy="694877"/>
          </a:xfrm>
          <a:prstGeom prst="rect">
            <a:avLst/>
          </a:prstGeom>
        </p:spPr>
        <p:txBody>
          <a:bodyPr lIns="0" tIns="0" rIns="0" bIns="0" rtlCol="0" anchor="t">
            <a:spAutoFit/>
          </a:bodyPr>
          <a:lstStyle/>
          <a:p>
            <a:pPr algn="ctr">
              <a:lnSpc>
                <a:spcPts val="6437"/>
              </a:lnSpc>
            </a:pPr>
            <a:r>
              <a:rPr lang="en-US" sz="6437" b="1">
                <a:solidFill>
                  <a:srgbClr val="E5E0DF"/>
                </a:solidFill>
                <a:latin typeface="Saira Medium"/>
                <a:ea typeface="Saira Medium"/>
                <a:cs typeface="Saira Medium"/>
                <a:sym typeface="Saira Medium"/>
              </a:rPr>
              <a:t>1,860</a:t>
            </a:r>
          </a:p>
        </p:txBody>
      </p:sp>
      <p:sp>
        <p:nvSpPr>
          <p:cNvPr id="19" name="TextBox 19"/>
          <p:cNvSpPr txBox="1"/>
          <p:nvPr/>
        </p:nvSpPr>
        <p:spPr>
          <a:xfrm>
            <a:off x="13869886" y="7208196"/>
            <a:ext cx="3101130" cy="397221"/>
          </a:xfrm>
          <a:prstGeom prst="rect">
            <a:avLst/>
          </a:prstGeom>
        </p:spPr>
        <p:txBody>
          <a:bodyPr lIns="0" tIns="0" rIns="0" bIns="0" rtlCol="0" anchor="t">
            <a:spAutoFit/>
          </a:bodyPr>
          <a:lstStyle/>
          <a:p>
            <a:pPr algn="ctr">
              <a:lnSpc>
                <a:spcPts val="2999"/>
              </a:lnSpc>
            </a:pPr>
            <a:r>
              <a:rPr lang="en-US" sz="2400" b="1" dirty="0">
                <a:solidFill>
                  <a:srgbClr val="E5E0DF"/>
                </a:solidFill>
                <a:latin typeface="Saira Medium"/>
                <a:ea typeface="Saira Medium"/>
                <a:cs typeface="Saira Medium"/>
                <a:sym typeface="Saira Medium"/>
              </a:rPr>
              <a:t>Airports</a:t>
            </a:r>
          </a:p>
        </p:txBody>
      </p:sp>
      <p:sp>
        <p:nvSpPr>
          <p:cNvPr id="20" name="TextBox 20"/>
          <p:cNvSpPr txBox="1"/>
          <p:nvPr/>
        </p:nvSpPr>
        <p:spPr>
          <a:xfrm>
            <a:off x="13535616" y="7758112"/>
            <a:ext cx="3769671" cy="362279"/>
          </a:xfrm>
          <a:prstGeom prst="rect">
            <a:avLst/>
          </a:prstGeom>
        </p:spPr>
        <p:txBody>
          <a:bodyPr lIns="0" tIns="0" rIns="0" bIns="0" rtlCol="0" anchor="t">
            <a:spAutoFit/>
          </a:bodyPr>
          <a:lstStyle/>
          <a:p>
            <a:pPr algn="ctr">
              <a:lnSpc>
                <a:spcPts val="3125"/>
              </a:lnSpc>
            </a:pPr>
            <a:r>
              <a:rPr lang="en-US" sz="2000" dirty="0">
                <a:solidFill>
                  <a:srgbClr val="E5E0DF"/>
                </a:solidFill>
                <a:latin typeface="Roboto"/>
                <a:ea typeface="Roboto"/>
                <a:cs typeface="Roboto"/>
                <a:sym typeface="Roboto"/>
              </a:rPr>
              <a:t>Nationwide coverage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a:p>
          </p:txBody>
        </p:sp>
      </p:grpSp>
      <p:sp>
        <p:nvSpPr>
          <p:cNvPr id="5" name="TextBox 5"/>
          <p:cNvSpPr txBox="1"/>
          <p:nvPr/>
        </p:nvSpPr>
        <p:spPr>
          <a:xfrm>
            <a:off x="992238" y="704259"/>
            <a:ext cx="12723762" cy="755976"/>
          </a:xfrm>
          <a:prstGeom prst="rect">
            <a:avLst/>
          </a:prstGeom>
        </p:spPr>
        <p:txBody>
          <a:bodyPr wrap="square" lIns="0" tIns="0" rIns="0" bIns="0" rtlCol="0" anchor="t">
            <a:spAutoFit/>
          </a:bodyPr>
          <a:lstStyle/>
          <a:p>
            <a:pPr algn="l">
              <a:lnSpc>
                <a:spcPts val="6062"/>
              </a:lnSpc>
            </a:pPr>
            <a:r>
              <a:rPr lang="en-US" sz="4400" b="1" dirty="0">
                <a:solidFill>
                  <a:srgbClr val="FFFFFF"/>
                </a:solidFill>
                <a:latin typeface="Saira Medium"/>
                <a:ea typeface="Saira Medium"/>
                <a:cs typeface="Saira Medium"/>
                <a:sym typeface="Saira Medium"/>
              </a:rPr>
              <a:t>Overall Punctuality &amp; Delay Performance</a:t>
            </a:r>
          </a:p>
        </p:txBody>
      </p:sp>
      <p:sp>
        <p:nvSpPr>
          <p:cNvPr id="6" name="TextBox 6"/>
          <p:cNvSpPr txBox="1"/>
          <p:nvPr/>
        </p:nvSpPr>
        <p:spPr>
          <a:xfrm>
            <a:off x="2080317" y="3702101"/>
            <a:ext cx="3051419" cy="524913"/>
          </a:xfrm>
          <a:prstGeom prst="rect">
            <a:avLst/>
          </a:prstGeom>
        </p:spPr>
        <p:txBody>
          <a:bodyPr lIns="0" tIns="0" rIns="0" bIns="0" rtlCol="0" anchor="t">
            <a:spAutoFit/>
          </a:bodyPr>
          <a:lstStyle/>
          <a:p>
            <a:pPr algn="ctr">
              <a:lnSpc>
                <a:spcPts val="4874"/>
              </a:lnSpc>
            </a:pPr>
            <a:r>
              <a:rPr lang="en-US" sz="4875" b="1">
                <a:solidFill>
                  <a:srgbClr val="E5E0DF"/>
                </a:solidFill>
                <a:latin typeface="Saira Medium"/>
                <a:ea typeface="Saira Medium"/>
                <a:cs typeface="Saira Medium"/>
                <a:sym typeface="Saira Medium"/>
              </a:rPr>
              <a:t>82.41%</a:t>
            </a:r>
          </a:p>
        </p:txBody>
      </p:sp>
      <p:sp>
        <p:nvSpPr>
          <p:cNvPr id="7" name="Freeform 7" descr="preencoded.png"/>
          <p:cNvSpPr/>
          <p:nvPr/>
        </p:nvSpPr>
        <p:spPr>
          <a:xfrm>
            <a:off x="1745374" y="2366362"/>
            <a:ext cx="3721303" cy="3721303"/>
          </a:xfrm>
          <a:custGeom>
            <a:avLst/>
            <a:gdLst/>
            <a:ahLst/>
            <a:cxnLst/>
            <a:rect l="l" t="t" r="r" b="b"/>
            <a:pathLst>
              <a:path w="3721303" h="3721303">
                <a:moveTo>
                  <a:pt x="0" y="0"/>
                </a:moveTo>
                <a:lnTo>
                  <a:pt x="3721303" y="0"/>
                </a:lnTo>
                <a:lnTo>
                  <a:pt x="3721303" y="3721303"/>
                </a:lnTo>
                <a:lnTo>
                  <a:pt x="0" y="3721303"/>
                </a:lnTo>
                <a:lnTo>
                  <a:pt x="0" y="0"/>
                </a:lnTo>
                <a:close/>
              </a:path>
            </a:pathLst>
          </a:custGeom>
          <a:blipFill>
            <a:blip r:embed="rId3"/>
            <a:stretch>
              <a:fillRect/>
            </a:stretch>
          </a:blipFill>
        </p:spPr>
        <p:txBody>
          <a:bodyPr/>
          <a:lstStyle/>
          <a:p>
            <a:endParaRPr lang="en-IN"/>
          </a:p>
        </p:txBody>
      </p:sp>
      <p:sp>
        <p:nvSpPr>
          <p:cNvPr id="8" name="TextBox 8"/>
          <p:cNvSpPr txBox="1"/>
          <p:nvPr/>
        </p:nvSpPr>
        <p:spPr>
          <a:xfrm>
            <a:off x="2030606" y="6322239"/>
            <a:ext cx="3101130" cy="397221"/>
          </a:xfrm>
          <a:prstGeom prst="rect">
            <a:avLst/>
          </a:prstGeom>
        </p:spPr>
        <p:txBody>
          <a:bodyPr lIns="0" tIns="0" rIns="0" bIns="0" rtlCol="0" anchor="t">
            <a:spAutoFit/>
          </a:bodyPr>
          <a:lstStyle/>
          <a:p>
            <a:pPr algn="ctr">
              <a:lnSpc>
                <a:spcPts val="2999"/>
              </a:lnSpc>
            </a:pPr>
            <a:r>
              <a:rPr lang="en-US" sz="2400" b="1" dirty="0">
                <a:solidFill>
                  <a:srgbClr val="E5E0DF"/>
                </a:solidFill>
                <a:latin typeface="Saira Medium"/>
                <a:ea typeface="Saira Medium"/>
                <a:cs typeface="Saira Medium"/>
                <a:sym typeface="Saira Medium"/>
              </a:rPr>
              <a:t>On-Time Arrivals</a:t>
            </a:r>
          </a:p>
        </p:txBody>
      </p:sp>
      <p:sp>
        <p:nvSpPr>
          <p:cNvPr id="9" name="TextBox 9"/>
          <p:cNvSpPr txBox="1"/>
          <p:nvPr/>
        </p:nvSpPr>
        <p:spPr>
          <a:xfrm>
            <a:off x="992219" y="6796202"/>
            <a:ext cx="5227739" cy="355867"/>
          </a:xfrm>
          <a:prstGeom prst="rect">
            <a:avLst/>
          </a:prstGeom>
        </p:spPr>
        <p:txBody>
          <a:bodyPr lIns="0" tIns="0" rIns="0" bIns="0" rtlCol="0" anchor="t">
            <a:spAutoFit/>
          </a:bodyPr>
          <a:lstStyle/>
          <a:p>
            <a:pPr algn="ctr">
              <a:lnSpc>
                <a:spcPts val="3125"/>
              </a:lnSpc>
            </a:pPr>
            <a:r>
              <a:rPr lang="en-US" dirty="0">
                <a:solidFill>
                  <a:srgbClr val="E5E0DF"/>
                </a:solidFill>
                <a:latin typeface="Roboto"/>
                <a:ea typeface="Roboto"/>
                <a:cs typeface="Roboto"/>
                <a:sym typeface="Roboto"/>
              </a:rPr>
              <a:t>Demonstrating high system reliability</a:t>
            </a:r>
          </a:p>
        </p:txBody>
      </p:sp>
      <p:sp>
        <p:nvSpPr>
          <p:cNvPr id="10" name="TextBox 10"/>
          <p:cNvSpPr txBox="1"/>
          <p:nvPr/>
        </p:nvSpPr>
        <p:spPr>
          <a:xfrm>
            <a:off x="7618066" y="3702101"/>
            <a:ext cx="3051419" cy="524913"/>
          </a:xfrm>
          <a:prstGeom prst="rect">
            <a:avLst/>
          </a:prstGeom>
        </p:spPr>
        <p:txBody>
          <a:bodyPr lIns="0" tIns="0" rIns="0" bIns="0" rtlCol="0" anchor="t">
            <a:spAutoFit/>
          </a:bodyPr>
          <a:lstStyle/>
          <a:p>
            <a:pPr algn="ctr">
              <a:lnSpc>
                <a:spcPts val="4874"/>
              </a:lnSpc>
            </a:pPr>
            <a:r>
              <a:rPr lang="en-US" sz="4875" b="1">
                <a:solidFill>
                  <a:srgbClr val="E5E0DF"/>
                </a:solidFill>
                <a:latin typeface="Saira Medium"/>
                <a:ea typeface="Saira Medium"/>
                <a:cs typeface="Saira Medium"/>
                <a:sym typeface="Saira Medium"/>
              </a:rPr>
              <a:t>17.59%</a:t>
            </a:r>
          </a:p>
        </p:txBody>
      </p:sp>
      <p:sp>
        <p:nvSpPr>
          <p:cNvPr id="11" name="Freeform 11" descr="preencoded.png"/>
          <p:cNvSpPr/>
          <p:nvPr/>
        </p:nvSpPr>
        <p:spPr>
          <a:xfrm>
            <a:off x="7382689" y="2304931"/>
            <a:ext cx="3721303" cy="3721303"/>
          </a:xfrm>
          <a:custGeom>
            <a:avLst/>
            <a:gdLst/>
            <a:ahLst/>
            <a:cxnLst/>
            <a:rect l="l" t="t" r="r" b="b"/>
            <a:pathLst>
              <a:path w="3721303" h="3721303">
                <a:moveTo>
                  <a:pt x="0" y="0"/>
                </a:moveTo>
                <a:lnTo>
                  <a:pt x="3721303" y="0"/>
                </a:lnTo>
                <a:lnTo>
                  <a:pt x="3721303" y="3721303"/>
                </a:lnTo>
                <a:lnTo>
                  <a:pt x="0" y="3721303"/>
                </a:lnTo>
                <a:lnTo>
                  <a:pt x="0" y="0"/>
                </a:lnTo>
                <a:close/>
              </a:path>
            </a:pathLst>
          </a:custGeom>
          <a:blipFill>
            <a:blip r:embed="rId4"/>
            <a:stretch>
              <a:fillRect/>
            </a:stretch>
          </a:blipFill>
        </p:spPr>
        <p:txBody>
          <a:bodyPr/>
          <a:lstStyle/>
          <a:p>
            <a:endParaRPr lang="en-IN"/>
          </a:p>
        </p:txBody>
      </p:sp>
      <p:sp>
        <p:nvSpPr>
          <p:cNvPr id="12" name="TextBox 12"/>
          <p:cNvSpPr txBox="1"/>
          <p:nvPr/>
        </p:nvSpPr>
        <p:spPr>
          <a:xfrm>
            <a:off x="7618066" y="6302369"/>
            <a:ext cx="3101130" cy="397221"/>
          </a:xfrm>
          <a:prstGeom prst="rect">
            <a:avLst/>
          </a:prstGeom>
        </p:spPr>
        <p:txBody>
          <a:bodyPr lIns="0" tIns="0" rIns="0" bIns="0" rtlCol="0" anchor="t">
            <a:spAutoFit/>
          </a:bodyPr>
          <a:lstStyle/>
          <a:p>
            <a:pPr algn="ctr">
              <a:lnSpc>
                <a:spcPts val="2999"/>
              </a:lnSpc>
            </a:pPr>
            <a:r>
              <a:rPr lang="en-US" sz="2400" b="1" dirty="0">
                <a:solidFill>
                  <a:srgbClr val="E5E0DF"/>
                </a:solidFill>
                <a:latin typeface="Saira Medium"/>
                <a:ea typeface="Saira Medium"/>
                <a:cs typeface="Saira Medium"/>
                <a:sym typeface="Saira Medium"/>
              </a:rPr>
              <a:t>Delayed Flights</a:t>
            </a:r>
          </a:p>
        </p:txBody>
      </p:sp>
      <p:sp>
        <p:nvSpPr>
          <p:cNvPr id="13" name="TextBox 13"/>
          <p:cNvSpPr txBox="1"/>
          <p:nvPr/>
        </p:nvSpPr>
        <p:spPr>
          <a:xfrm>
            <a:off x="6629400" y="6787039"/>
            <a:ext cx="5227882" cy="355867"/>
          </a:xfrm>
          <a:prstGeom prst="rect">
            <a:avLst/>
          </a:prstGeom>
        </p:spPr>
        <p:txBody>
          <a:bodyPr lIns="0" tIns="0" rIns="0" bIns="0" rtlCol="0" anchor="t">
            <a:spAutoFit/>
          </a:bodyPr>
          <a:lstStyle/>
          <a:p>
            <a:pPr algn="ctr">
              <a:lnSpc>
                <a:spcPts val="3125"/>
              </a:lnSpc>
            </a:pPr>
            <a:r>
              <a:rPr lang="en-US" dirty="0">
                <a:solidFill>
                  <a:srgbClr val="E5E0DF"/>
                </a:solidFill>
                <a:latin typeface="Roboto"/>
                <a:ea typeface="Roboto"/>
                <a:cs typeface="Roboto"/>
                <a:sym typeface="Roboto"/>
              </a:rPr>
              <a:t>Experiencing arrival delays</a:t>
            </a:r>
          </a:p>
        </p:txBody>
      </p:sp>
      <p:sp>
        <p:nvSpPr>
          <p:cNvPr id="14" name="TextBox 14"/>
          <p:cNvSpPr txBox="1"/>
          <p:nvPr/>
        </p:nvSpPr>
        <p:spPr>
          <a:xfrm>
            <a:off x="13155959" y="3702101"/>
            <a:ext cx="3051419" cy="524913"/>
          </a:xfrm>
          <a:prstGeom prst="rect">
            <a:avLst/>
          </a:prstGeom>
        </p:spPr>
        <p:txBody>
          <a:bodyPr lIns="0" tIns="0" rIns="0" bIns="0" rtlCol="0" anchor="t">
            <a:spAutoFit/>
          </a:bodyPr>
          <a:lstStyle/>
          <a:p>
            <a:pPr algn="ctr">
              <a:lnSpc>
                <a:spcPts val="4874"/>
              </a:lnSpc>
            </a:pPr>
            <a:r>
              <a:rPr lang="en-US" sz="4875" b="1">
                <a:solidFill>
                  <a:srgbClr val="E5E0DF"/>
                </a:solidFill>
                <a:latin typeface="Saira Medium"/>
                <a:ea typeface="Saira Medium"/>
                <a:cs typeface="Saira Medium"/>
                <a:sym typeface="Saira Medium"/>
              </a:rPr>
              <a:t>5.48%</a:t>
            </a:r>
          </a:p>
        </p:txBody>
      </p:sp>
      <p:sp>
        <p:nvSpPr>
          <p:cNvPr id="15" name="Freeform 15" descr="preencoded.png"/>
          <p:cNvSpPr/>
          <p:nvPr/>
        </p:nvSpPr>
        <p:spPr>
          <a:xfrm>
            <a:off x="12836573" y="2366362"/>
            <a:ext cx="3721303" cy="3721303"/>
          </a:xfrm>
          <a:custGeom>
            <a:avLst/>
            <a:gdLst/>
            <a:ahLst/>
            <a:cxnLst/>
            <a:rect l="l" t="t" r="r" b="b"/>
            <a:pathLst>
              <a:path w="3721303" h="3721303">
                <a:moveTo>
                  <a:pt x="0" y="0"/>
                </a:moveTo>
                <a:lnTo>
                  <a:pt x="3721303" y="0"/>
                </a:lnTo>
                <a:lnTo>
                  <a:pt x="3721303" y="3721303"/>
                </a:lnTo>
                <a:lnTo>
                  <a:pt x="0" y="3721303"/>
                </a:lnTo>
                <a:lnTo>
                  <a:pt x="0" y="0"/>
                </a:lnTo>
                <a:close/>
              </a:path>
            </a:pathLst>
          </a:custGeom>
          <a:blipFill>
            <a:blip r:embed="rId5"/>
            <a:stretch>
              <a:fillRect/>
            </a:stretch>
          </a:blipFill>
        </p:spPr>
        <p:txBody>
          <a:bodyPr/>
          <a:lstStyle/>
          <a:p>
            <a:endParaRPr lang="en-IN"/>
          </a:p>
        </p:txBody>
      </p:sp>
      <p:sp>
        <p:nvSpPr>
          <p:cNvPr id="16" name="TextBox 16"/>
          <p:cNvSpPr txBox="1"/>
          <p:nvPr/>
        </p:nvSpPr>
        <p:spPr>
          <a:xfrm>
            <a:off x="13146660" y="6382566"/>
            <a:ext cx="3101130" cy="397221"/>
          </a:xfrm>
          <a:prstGeom prst="rect">
            <a:avLst/>
          </a:prstGeom>
        </p:spPr>
        <p:txBody>
          <a:bodyPr lIns="0" tIns="0" rIns="0" bIns="0" rtlCol="0" anchor="t">
            <a:spAutoFit/>
          </a:bodyPr>
          <a:lstStyle/>
          <a:p>
            <a:pPr algn="ctr">
              <a:lnSpc>
                <a:spcPts val="2999"/>
              </a:lnSpc>
            </a:pPr>
            <a:r>
              <a:rPr lang="en-US" sz="2400" b="1" dirty="0">
                <a:solidFill>
                  <a:srgbClr val="E5E0DF"/>
                </a:solidFill>
                <a:latin typeface="Saira Medium"/>
                <a:ea typeface="Saira Medium"/>
                <a:cs typeface="Saira Medium"/>
                <a:sym typeface="Saira Medium"/>
              </a:rPr>
              <a:t>Major Delays</a:t>
            </a:r>
          </a:p>
        </p:txBody>
      </p:sp>
      <p:sp>
        <p:nvSpPr>
          <p:cNvPr id="17" name="TextBox 17"/>
          <p:cNvSpPr txBox="1"/>
          <p:nvPr/>
        </p:nvSpPr>
        <p:spPr>
          <a:xfrm>
            <a:off x="12083284" y="6787039"/>
            <a:ext cx="5227882" cy="355867"/>
          </a:xfrm>
          <a:prstGeom prst="rect">
            <a:avLst/>
          </a:prstGeom>
        </p:spPr>
        <p:txBody>
          <a:bodyPr lIns="0" tIns="0" rIns="0" bIns="0" rtlCol="0" anchor="t">
            <a:spAutoFit/>
          </a:bodyPr>
          <a:lstStyle/>
          <a:p>
            <a:pPr algn="ctr">
              <a:lnSpc>
                <a:spcPts val="3125"/>
              </a:lnSpc>
            </a:pPr>
            <a:r>
              <a:rPr lang="en-US" dirty="0">
                <a:solidFill>
                  <a:srgbClr val="E5E0DF"/>
                </a:solidFill>
                <a:latin typeface="Roboto"/>
                <a:ea typeface="Roboto"/>
                <a:cs typeface="Roboto"/>
                <a:sym typeface="Roboto"/>
              </a:rPr>
              <a:t>Exceeding 60 minutes</a:t>
            </a:r>
          </a:p>
        </p:txBody>
      </p:sp>
      <p:sp>
        <p:nvSpPr>
          <p:cNvPr id="18" name="TextBox 18"/>
          <p:cNvSpPr txBox="1"/>
          <p:nvPr/>
        </p:nvSpPr>
        <p:spPr>
          <a:xfrm>
            <a:off x="992012" y="7705265"/>
            <a:ext cx="16303523" cy="759823"/>
          </a:xfrm>
          <a:prstGeom prst="rect">
            <a:avLst/>
          </a:prstGeom>
        </p:spPr>
        <p:txBody>
          <a:bodyPr lIns="0" tIns="0" rIns="0" bIns="0" rtlCol="0" anchor="t">
            <a:spAutoFit/>
          </a:bodyPr>
          <a:lstStyle/>
          <a:p>
            <a:pPr algn="l">
              <a:lnSpc>
                <a:spcPts val="3125"/>
              </a:lnSpc>
            </a:pPr>
            <a:r>
              <a:rPr lang="en-US" sz="2000" dirty="0">
                <a:solidFill>
                  <a:srgbClr val="E5E0DF"/>
                </a:solidFill>
                <a:latin typeface="Roboto"/>
                <a:ea typeface="Roboto"/>
                <a:cs typeface="Roboto"/>
                <a:sym typeface="Roboto"/>
              </a:rPr>
              <a:t>The results reveal that the U.S. airline system maintains strong punctuality, with more than four out of five flights arriving on schedule. However, nearly one in five flights still experiences delays, with a significant portion suffering major disruptions.</a:t>
            </a:r>
          </a:p>
        </p:txBody>
      </p:sp>
      <p:sp>
        <p:nvSpPr>
          <p:cNvPr id="19" name="TextBox 19"/>
          <p:cNvSpPr txBox="1"/>
          <p:nvPr/>
        </p:nvSpPr>
        <p:spPr>
          <a:xfrm>
            <a:off x="992013" y="8733526"/>
            <a:ext cx="16303523" cy="1157368"/>
          </a:xfrm>
          <a:prstGeom prst="rect">
            <a:avLst/>
          </a:prstGeom>
        </p:spPr>
        <p:txBody>
          <a:bodyPr lIns="0" tIns="0" rIns="0" bIns="0" rtlCol="0" anchor="t">
            <a:spAutoFit/>
          </a:bodyPr>
          <a:lstStyle/>
          <a:p>
            <a:pPr algn="l">
              <a:lnSpc>
                <a:spcPts val="3125"/>
              </a:lnSpc>
            </a:pPr>
            <a:r>
              <a:rPr lang="en-US" sz="2000" dirty="0">
                <a:solidFill>
                  <a:srgbClr val="E5E0DF"/>
                </a:solidFill>
                <a:latin typeface="Roboto"/>
                <a:ea typeface="Roboto"/>
                <a:cs typeface="Roboto"/>
                <a:sym typeface="Roboto"/>
              </a:rPr>
              <a:t>The average arrival delay stands at 4.33 minutes, whilst the average departure delay is notably higher at 9.23 minutes. This critical difference indicates that many delays originate before takeoff—during boarding, </a:t>
            </a:r>
            <a:r>
              <a:rPr lang="en-US" sz="2000" dirty="0" err="1">
                <a:solidFill>
                  <a:srgbClr val="E5E0DF"/>
                </a:solidFill>
                <a:latin typeface="Roboto"/>
                <a:ea typeface="Roboto"/>
                <a:cs typeface="Roboto"/>
                <a:sym typeface="Roboto"/>
              </a:rPr>
              <a:t>fuelling</a:t>
            </a:r>
            <a:r>
              <a:rPr lang="en-US" sz="2000" dirty="0">
                <a:solidFill>
                  <a:srgbClr val="E5E0DF"/>
                </a:solidFill>
                <a:latin typeface="Roboto"/>
                <a:ea typeface="Roboto"/>
                <a:cs typeface="Roboto"/>
                <a:sym typeface="Roboto"/>
              </a:rPr>
              <a:t>, or aircraft positioning—rather than during flight operations, highlighting opportunities for ground operations improvement.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219614" y="-14468"/>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3738293" y="-479107"/>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a:p>
          </p:txBody>
        </p:sp>
      </p:grpSp>
      <p:sp>
        <p:nvSpPr>
          <p:cNvPr id="5" name="TextBox 5"/>
          <p:cNvSpPr txBox="1"/>
          <p:nvPr/>
        </p:nvSpPr>
        <p:spPr>
          <a:xfrm>
            <a:off x="521198" y="585863"/>
            <a:ext cx="9765802" cy="477054"/>
          </a:xfrm>
          <a:prstGeom prst="rect">
            <a:avLst/>
          </a:prstGeom>
        </p:spPr>
        <p:txBody>
          <a:bodyPr wrap="square" lIns="0" tIns="0" rIns="0" bIns="0" rtlCol="0" anchor="t">
            <a:spAutoFit/>
          </a:bodyPr>
          <a:lstStyle/>
          <a:p>
            <a:pPr algn="l">
              <a:lnSpc>
                <a:spcPts val="3187"/>
              </a:lnSpc>
            </a:pPr>
            <a:r>
              <a:rPr lang="en-US" sz="4400" b="1" dirty="0">
                <a:solidFill>
                  <a:srgbClr val="FFFFFF"/>
                </a:solidFill>
                <a:latin typeface="Saira Medium"/>
                <a:ea typeface="Saira Medium"/>
                <a:cs typeface="Saira Medium"/>
                <a:sym typeface="Saira Medium"/>
              </a:rPr>
              <a:t>Delay Distribution &amp; Primary Causes</a:t>
            </a:r>
          </a:p>
        </p:txBody>
      </p:sp>
      <p:sp>
        <p:nvSpPr>
          <p:cNvPr id="6" name="TextBox 6"/>
          <p:cNvSpPr txBox="1"/>
          <p:nvPr/>
        </p:nvSpPr>
        <p:spPr>
          <a:xfrm>
            <a:off x="558260" y="1452003"/>
            <a:ext cx="5994939" cy="290464"/>
          </a:xfrm>
          <a:prstGeom prst="rect">
            <a:avLst/>
          </a:prstGeom>
        </p:spPr>
        <p:txBody>
          <a:bodyPr wrap="square" lIns="0" tIns="0" rIns="0" bIns="0" rtlCol="0" anchor="t">
            <a:spAutoFit/>
          </a:bodyPr>
          <a:lstStyle/>
          <a:p>
            <a:pPr algn="l">
              <a:lnSpc>
                <a:spcPts val="1874"/>
              </a:lnSpc>
            </a:pPr>
            <a:r>
              <a:rPr lang="en-US" sz="2800" b="1" dirty="0">
                <a:solidFill>
                  <a:srgbClr val="FFFFFF"/>
                </a:solidFill>
                <a:latin typeface="Saira Medium"/>
                <a:ea typeface="Saira Medium"/>
                <a:cs typeface="Saira Medium"/>
                <a:sym typeface="Saira Medium"/>
              </a:rPr>
              <a:t>Understanding Delay Patterns</a:t>
            </a:r>
          </a:p>
        </p:txBody>
      </p:sp>
      <p:sp>
        <p:nvSpPr>
          <p:cNvPr id="7" name="TextBox 7"/>
          <p:cNvSpPr txBox="1"/>
          <p:nvPr/>
        </p:nvSpPr>
        <p:spPr>
          <a:xfrm>
            <a:off x="588741" y="1911201"/>
            <a:ext cx="10542832" cy="1128514"/>
          </a:xfrm>
          <a:prstGeom prst="rect">
            <a:avLst/>
          </a:prstGeom>
        </p:spPr>
        <p:txBody>
          <a:bodyPr lIns="0" tIns="0" rIns="0" bIns="0" rtlCol="0" anchor="t">
            <a:spAutoFit/>
          </a:bodyPr>
          <a:lstStyle/>
          <a:p>
            <a:pPr marL="342900" indent="-342900" algn="l">
              <a:lnSpc>
                <a:spcPts val="2184"/>
              </a:lnSpc>
              <a:buFont typeface="Arial" panose="020B0604020202020204" pitchFamily="34" charset="0"/>
              <a:buChar char="•"/>
            </a:pPr>
            <a:r>
              <a:rPr lang="en-US" sz="2000" dirty="0">
                <a:solidFill>
                  <a:srgbClr val="E5E0DF"/>
                </a:solidFill>
                <a:latin typeface="Roboto"/>
                <a:ea typeface="Roboto"/>
                <a:cs typeface="Roboto"/>
                <a:sym typeface="Roboto"/>
              </a:rPr>
              <a:t>The distribution of flight performance shows that most flights fall into the on-time or early-arrival categories, maintaining operational excellence. Minor delays affect a moderate portion of flights, whilst major delays impact a smaller but critical group that drives customer dissatisfaction and operational costs.</a:t>
            </a:r>
          </a:p>
        </p:txBody>
      </p:sp>
      <p:sp>
        <p:nvSpPr>
          <p:cNvPr id="8" name="Freeform 8" descr="preencoded.png"/>
          <p:cNvSpPr/>
          <p:nvPr/>
        </p:nvSpPr>
        <p:spPr>
          <a:xfrm>
            <a:off x="558261" y="3504354"/>
            <a:ext cx="7747539" cy="4534746"/>
          </a:xfrm>
          <a:custGeom>
            <a:avLst/>
            <a:gdLst/>
            <a:ahLst/>
            <a:cxnLst/>
            <a:rect l="l" t="t" r="r" b="b"/>
            <a:pathLst>
              <a:path w="8341366" h="7471112">
                <a:moveTo>
                  <a:pt x="0" y="0"/>
                </a:moveTo>
                <a:lnTo>
                  <a:pt x="8341367" y="0"/>
                </a:lnTo>
                <a:lnTo>
                  <a:pt x="8341367" y="7471112"/>
                </a:lnTo>
                <a:lnTo>
                  <a:pt x="0" y="7471112"/>
                </a:lnTo>
                <a:lnTo>
                  <a:pt x="0" y="0"/>
                </a:lnTo>
                <a:close/>
              </a:path>
            </a:pathLst>
          </a:custGeom>
          <a:blipFill>
            <a:blip r:embed="rId3"/>
            <a:stretch>
              <a:fillRect t="-2750" b="-8897"/>
            </a:stretch>
          </a:blipFill>
        </p:spPr>
        <p:txBody>
          <a:bodyPr/>
          <a:lstStyle/>
          <a:p>
            <a:endParaRPr lang="en-IN"/>
          </a:p>
        </p:txBody>
      </p:sp>
      <p:grpSp>
        <p:nvGrpSpPr>
          <p:cNvPr id="9" name="Group 9"/>
          <p:cNvGrpSpPr/>
          <p:nvPr/>
        </p:nvGrpSpPr>
        <p:grpSpPr>
          <a:xfrm>
            <a:off x="11338912" y="1296013"/>
            <a:ext cx="6716916" cy="831352"/>
            <a:chOff x="0" y="0"/>
            <a:chExt cx="8955888" cy="1108469"/>
          </a:xfrm>
        </p:grpSpPr>
        <p:sp>
          <p:nvSpPr>
            <p:cNvPr id="10" name="Freeform 10"/>
            <p:cNvSpPr/>
            <p:nvPr/>
          </p:nvSpPr>
          <p:spPr>
            <a:xfrm>
              <a:off x="6350" y="6350"/>
              <a:ext cx="8943213" cy="1095756"/>
            </a:xfrm>
            <a:custGeom>
              <a:avLst/>
              <a:gdLst/>
              <a:ahLst/>
              <a:cxnLst/>
              <a:rect l="l" t="t" r="r" b="b"/>
              <a:pathLst>
                <a:path w="8943213" h="1095756">
                  <a:moveTo>
                    <a:pt x="0" y="156337"/>
                  </a:moveTo>
                  <a:cubicBezTo>
                    <a:pt x="0" y="69977"/>
                    <a:pt x="70739" y="0"/>
                    <a:pt x="157988" y="0"/>
                  </a:cubicBezTo>
                  <a:lnTo>
                    <a:pt x="8785225" y="0"/>
                  </a:lnTo>
                  <a:cubicBezTo>
                    <a:pt x="8872474" y="0"/>
                    <a:pt x="8943213" y="69977"/>
                    <a:pt x="8943213" y="156337"/>
                  </a:cubicBezTo>
                  <a:lnTo>
                    <a:pt x="8943213" y="939419"/>
                  </a:lnTo>
                  <a:cubicBezTo>
                    <a:pt x="8943213" y="1025779"/>
                    <a:pt x="8872474" y="1095756"/>
                    <a:pt x="8785225" y="1095756"/>
                  </a:cubicBezTo>
                  <a:lnTo>
                    <a:pt x="157988" y="1095756"/>
                  </a:lnTo>
                  <a:cubicBezTo>
                    <a:pt x="70739" y="1095756"/>
                    <a:pt x="0" y="1025779"/>
                    <a:pt x="0" y="939419"/>
                  </a:cubicBezTo>
                  <a:close/>
                </a:path>
              </a:pathLst>
            </a:custGeom>
            <a:solidFill>
              <a:srgbClr val="030303"/>
            </a:solidFill>
            <a:ln w="12700">
              <a:solidFill>
                <a:srgbClr val="000000"/>
              </a:solidFill>
            </a:ln>
          </p:spPr>
          <p:txBody>
            <a:bodyPr/>
            <a:lstStyle/>
            <a:p>
              <a:endParaRPr lang="en-IN"/>
            </a:p>
          </p:txBody>
        </p:sp>
        <p:sp>
          <p:nvSpPr>
            <p:cNvPr id="11" name="Freeform 11"/>
            <p:cNvSpPr/>
            <p:nvPr/>
          </p:nvSpPr>
          <p:spPr>
            <a:xfrm>
              <a:off x="0" y="0"/>
              <a:ext cx="8955913" cy="1108456"/>
            </a:xfrm>
            <a:custGeom>
              <a:avLst/>
              <a:gdLst/>
              <a:ahLst/>
              <a:cxnLst/>
              <a:rect l="l" t="t" r="r" b="b"/>
              <a:pathLst>
                <a:path w="8955913" h="1108456">
                  <a:moveTo>
                    <a:pt x="0" y="162687"/>
                  </a:moveTo>
                  <a:cubicBezTo>
                    <a:pt x="0" y="72771"/>
                    <a:pt x="73660" y="0"/>
                    <a:pt x="164338" y="0"/>
                  </a:cubicBezTo>
                  <a:lnTo>
                    <a:pt x="8791575" y="0"/>
                  </a:lnTo>
                  <a:lnTo>
                    <a:pt x="8791575" y="6350"/>
                  </a:lnTo>
                  <a:lnTo>
                    <a:pt x="8791575" y="0"/>
                  </a:lnTo>
                  <a:cubicBezTo>
                    <a:pt x="8882253" y="0"/>
                    <a:pt x="8955913" y="72771"/>
                    <a:pt x="8955913" y="162687"/>
                  </a:cubicBezTo>
                  <a:lnTo>
                    <a:pt x="8949563" y="162687"/>
                  </a:lnTo>
                  <a:lnTo>
                    <a:pt x="8955913" y="162687"/>
                  </a:lnTo>
                  <a:lnTo>
                    <a:pt x="8955913" y="945769"/>
                  </a:lnTo>
                  <a:lnTo>
                    <a:pt x="8949563" y="945769"/>
                  </a:lnTo>
                  <a:lnTo>
                    <a:pt x="8955913" y="945769"/>
                  </a:lnTo>
                  <a:cubicBezTo>
                    <a:pt x="8955913" y="1035685"/>
                    <a:pt x="8882253" y="1108456"/>
                    <a:pt x="8791575" y="1108456"/>
                  </a:cubicBezTo>
                  <a:lnTo>
                    <a:pt x="8791575" y="1102106"/>
                  </a:lnTo>
                  <a:lnTo>
                    <a:pt x="8791575" y="1108456"/>
                  </a:lnTo>
                  <a:lnTo>
                    <a:pt x="164338" y="1108456"/>
                  </a:lnTo>
                  <a:lnTo>
                    <a:pt x="164338" y="1102106"/>
                  </a:lnTo>
                  <a:lnTo>
                    <a:pt x="164338" y="1108456"/>
                  </a:lnTo>
                  <a:cubicBezTo>
                    <a:pt x="73660" y="1108456"/>
                    <a:pt x="0" y="1035685"/>
                    <a:pt x="0" y="945769"/>
                  </a:cubicBezTo>
                  <a:lnTo>
                    <a:pt x="0" y="162687"/>
                  </a:lnTo>
                  <a:lnTo>
                    <a:pt x="6350" y="162687"/>
                  </a:lnTo>
                  <a:lnTo>
                    <a:pt x="0" y="162687"/>
                  </a:lnTo>
                  <a:moveTo>
                    <a:pt x="12700" y="162687"/>
                  </a:moveTo>
                  <a:lnTo>
                    <a:pt x="12700" y="945769"/>
                  </a:lnTo>
                  <a:lnTo>
                    <a:pt x="6350" y="945769"/>
                  </a:lnTo>
                  <a:lnTo>
                    <a:pt x="12700" y="945769"/>
                  </a:lnTo>
                  <a:cubicBezTo>
                    <a:pt x="12700" y="1028573"/>
                    <a:pt x="80518" y="1095756"/>
                    <a:pt x="164338" y="1095756"/>
                  </a:cubicBezTo>
                  <a:lnTo>
                    <a:pt x="8791575" y="1095756"/>
                  </a:lnTo>
                  <a:cubicBezTo>
                    <a:pt x="8875395" y="1095756"/>
                    <a:pt x="8943213" y="1028573"/>
                    <a:pt x="8943213" y="945769"/>
                  </a:cubicBezTo>
                  <a:lnTo>
                    <a:pt x="8943213" y="162687"/>
                  </a:lnTo>
                  <a:cubicBezTo>
                    <a:pt x="8943213" y="79883"/>
                    <a:pt x="8875395" y="12700"/>
                    <a:pt x="8791575" y="12700"/>
                  </a:cubicBezTo>
                  <a:lnTo>
                    <a:pt x="164338" y="12700"/>
                  </a:lnTo>
                  <a:lnTo>
                    <a:pt x="164338" y="6350"/>
                  </a:lnTo>
                  <a:lnTo>
                    <a:pt x="164338" y="12700"/>
                  </a:lnTo>
                  <a:cubicBezTo>
                    <a:pt x="80518" y="12700"/>
                    <a:pt x="12700" y="79883"/>
                    <a:pt x="12700" y="162687"/>
                  </a:cubicBezTo>
                  <a:close/>
                </a:path>
              </a:pathLst>
            </a:custGeom>
            <a:solidFill>
              <a:srgbClr val="FC8337"/>
            </a:solidFill>
            <a:ln w="12700">
              <a:solidFill>
                <a:srgbClr val="000000"/>
              </a:solidFill>
            </a:ln>
          </p:spPr>
          <p:txBody>
            <a:bodyPr/>
            <a:lstStyle/>
            <a:p>
              <a:endParaRPr lang="en-IN"/>
            </a:p>
          </p:txBody>
        </p:sp>
      </p:grpSp>
      <p:sp>
        <p:nvSpPr>
          <p:cNvPr id="12" name="TextBox 12"/>
          <p:cNvSpPr txBox="1"/>
          <p:nvPr/>
        </p:nvSpPr>
        <p:spPr>
          <a:xfrm>
            <a:off x="11326373" y="1385339"/>
            <a:ext cx="1627627" cy="240450"/>
          </a:xfrm>
          <a:prstGeom prst="rect">
            <a:avLst/>
          </a:prstGeom>
        </p:spPr>
        <p:txBody>
          <a:bodyPr wrap="square" lIns="0" tIns="0" rIns="0" bIns="0" rtlCol="0" anchor="t">
            <a:spAutoFit/>
          </a:bodyPr>
          <a:lstStyle/>
          <a:p>
            <a:pPr algn="l">
              <a:lnSpc>
                <a:spcPts val="1687"/>
              </a:lnSpc>
            </a:pPr>
            <a:r>
              <a:rPr lang="en-US" sz="2000" b="1" dirty="0">
                <a:solidFill>
                  <a:srgbClr val="E5E0DF"/>
                </a:solidFill>
                <a:latin typeface="Saira Medium"/>
                <a:ea typeface="Saira Medium"/>
                <a:cs typeface="Saira Medium"/>
                <a:sym typeface="Saira Medium"/>
              </a:rPr>
              <a:t>Late Aircraft</a:t>
            </a:r>
          </a:p>
        </p:txBody>
      </p:sp>
      <p:sp>
        <p:nvSpPr>
          <p:cNvPr id="13" name="TextBox 13"/>
          <p:cNvSpPr txBox="1"/>
          <p:nvPr/>
        </p:nvSpPr>
        <p:spPr>
          <a:xfrm>
            <a:off x="11338912" y="1758662"/>
            <a:ext cx="6427889" cy="512961"/>
          </a:xfrm>
          <a:prstGeom prst="rect">
            <a:avLst/>
          </a:prstGeom>
        </p:spPr>
        <p:txBody>
          <a:bodyPr lIns="0" tIns="0" rIns="0" bIns="0" rtlCol="0" anchor="t">
            <a:spAutoFit/>
          </a:bodyPr>
          <a:lstStyle/>
          <a:p>
            <a:pPr marL="285750" indent="-285750" algn="l">
              <a:lnSpc>
                <a:spcPts val="1950"/>
              </a:lnSpc>
              <a:buFont typeface="Arial" panose="020B0604020202020204" pitchFamily="34" charset="0"/>
              <a:buChar char="•"/>
            </a:pPr>
            <a:r>
              <a:rPr lang="en-US" dirty="0">
                <a:solidFill>
                  <a:srgbClr val="E5E0DF"/>
                </a:solidFill>
                <a:latin typeface="Roboto"/>
                <a:ea typeface="Roboto"/>
                <a:cs typeface="Roboto"/>
                <a:sym typeface="Roboto"/>
              </a:rPr>
              <a:t>Dominant cause contributing the majority of total delay minutes</a:t>
            </a:r>
          </a:p>
        </p:txBody>
      </p:sp>
      <p:grpSp>
        <p:nvGrpSpPr>
          <p:cNvPr id="14" name="Group 14"/>
          <p:cNvGrpSpPr/>
          <p:nvPr/>
        </p:nvGrpSpPr>
        <p:grpSpPr>
          <a:xfrm>
            <a:off x="11208544" y="2042227"/>
            <a:ext cx="6716916" cy="831352"/>
            <a:chOff x="0" y="0"/>
            <a:chExt cx="8955888" cy="1108469"/>
          </a:xfrm>
        </p:grpSpPr>
        <p:sp>
          <p:nvSpPr>
            <p:cNvPr id="15" name="Freeform 15"/>
            <p:cNvSpPr/>
            <p:nvPr/>
          </p:nvSpPr>
          <p:spPr>
            <a:xfrm>
              <a:off x="6350" y="6350"/>
              <a:ext cx="8943213" cy="1095756"/>
            </a:xfrm>
            <a:custGeom>
              <a:avLst/>
              <a:gdLst/>
              <a:ahLst/>
              <a:cxnLst/>
              <a:rect l="l" t="t" r="r" b="b"/>
              <a:pathLst>
                <a:path w="8943213" h="1095756">
                  <a:moveTo>
                    <a:pt x="0" y="156337"/>
                  </a:moveTo>
                  <a:cubicBezTo>
                    <a:pt x="0" y="69977"/>
                    <a:pt x="70739" y="0"/>
                    <a:pt x="157988" y="0"/>
                  </a:cubicBezTo>
                  <a:lnTo>
                    <a:pt x="8785225" y="0"/>
                  </a:lnTo>
                  <a:cubicBezTo>
                    <a:pt x="8872474" y="0"/>
                    <a:pt x="8943213" y="69977"/>
                    <a:pt x="8943213" y="156337"/>
                  </a:cubicBezTo>
                  <a:lnTo>
                    <a:pt x="8943213" y="939419"/>
                  </a:lnTo>
                  <a:cubicBezTo>
                    <a:pt x="8943213" y="1025779"/>
                    <a:pt x="8872474" y="1095756"/>
                    <a:pt x="8785225" y="1095756"/>
                  </a:cubicBezTo>
                  <a:lnTo>
                    <a:pt x="157988" y="1095756"/>
                  </a:lnTo>
                  <a:cubicBezTo>
                    <a:pt x="70739" y="1095756"/>
                    <a:pt x="0" y="1025779"/>
                    <a:pt x="0" y="939419"/>
                  </a:cubicBezTo>
                  <a:close/>
                </a:path>
              </a:pathLst>
            </a:custGeom>
            <a:solidFill>
              <a:srgbClr val="030303"/>
            </a:solidFill>
            <a:ln w="12700">
              <a:solidFill>
                <a:srgbClr val="000000"/>
              </a:solidFill>
            </a:ln>
          </p:spPr>
          <p:txBody>
            <a:bodyPr/>
            <a:lstStyle/>
            <a:p>
              <a:endParaRPr lang="en-IN"/>
            </a:p>
          </p:txBody>
        </p:sp>
        <p:sp>
          <p:nvSpPr>
            <p:cNvPr id="16" name="Freeform 16"/>
            <p:cNvSpPr/>
            <p:nvPr/>
          </p:nvSpPr>
          <p:spPr>
            <a:xfrm>
              <a:off x="0" y="0"/>
              <a:ext cx="8955913" cy="1108456"/>
            </a:xfrm>
            <a:custGeom>
              <a:avLst/>
              <a:gdLst/>
              <a:ahLst/>
              <a:cxnLst/>
              <a:rect l="l" t="t" r="r" b="b"/>
              <a:pathLst>
                <a:path w="8955913" h="1108456">
                  <a:moveTo>
                    <a:pt x="0" y="162687"/>
                  </a:moveTo>
                  <a:cubicBezTo>
                    <a:pt x="0" y="72771"/>
                    <a:pt x="73660" y="0"/>
                    <a:pt x="164338" y="0"/>
                  </a:cubicBezTo>
                  <a:lnTo>
                    <a:pt x="8791575" y="0"/>
                  </a:lnTo>
                  <a:lnTo>
                    <a:pt x="8791575" y="6350"/>
                  </a:lnTo>
                  <a:lnTo>
                    <a:pt x="8791575" y="0"/>
                  </a:lnTo>
                  <a:cubicBezTo>
                    <a:pt x="8882253" y="0"/>
                    <a:pt x="8955913" y="72771"/>
                    <a:pt x="8955913" y="162687"/>
                  </a:cubicBezTo>
                  <a:lnTo>
                    <a:pt x="8949563" y="162687"/>
                  </a:lnTo>
                  <a:lnTo>
                    <a:pt x="8955913" y="162687"/>
                  </a:lnTo>
                  <a:lnTo>
                    <a:pt x="8955913" y="945769"/>
                  </a:lnTo>
                  <a:lnTo>
                    <a:pt x="8949563" y="945769"/>
                  </a:lnTo>
                  <a:lnTo>
                    <a:pt x="8955913" y="945769"/>
                  </a:lnTo>
                  <a:cubicBezTo>
                    <a:pt x="8955913" y="1035685"/>
                    <a:pt x="8882253" y="1108456"/>
                    <a:pt x="8791575" y="1108456"/>
                  </a:cubicBezTo>
                  <a:lnTo>
                    <a:pt x="8791575" y="1102106"/>
                  </a:lnTo>
                  <a:lnTo>
                    <a:pt x="8791575" y="1108456"/>
                  </a:lnTo>
                  <a:lnTo>
                    <a:pt x="164338" y="1108456"/>
                  </a:lnTo>
                  <a:lnTo>
                    <a:pt x="164338" y="1102106"/>
                  </a:lnTo>
                  <a:lnTo>
                    <a:pt x="164338" y="1108456"/>
                  </a:lnTo>
                  <a:cubicBezTo>
                    <a:pt x="73660" y="1108456"/>
                    <a:pt x="0" y="1035685"/>
                    <a:pt x="0" y="945769"/>
                  </a:cubicBezTo>
                  <a:lnTo>
                    <a:pt x="0" y="162687"/>
                  </a:lnTo>
                  <a:lnTo>
                    <a:pt x="6350" y="162687"/>
                  </a:lnTo>
                  <a:lnTo>
                    <a:pt x="0" y="162687"/>
                  </a:lnTo>
                  <a:moveTo>
                    <a:pt x="12700" y="162687"/>
                  </a:moveTo>
                  <a:lnTo>
                    <a:pt x="12700" y="945769"/>
                  </a:lnTo>
                  <a:lnTo>
                    <a:pt x="6350" y="945769"/>
                  </a:lnTo>
                  <a:lnTo>
                    <a:pt x="12700" y="945769"/>
                  </a:lnTo>
                  <a:cubicBezTo>
                    <a:pt x="12700" y="1028573"/>
                    <a:pt x="80518" y="1095756"/>
                    <a:pt x="164338" y="1095756"/>
                  </a:cubicBezTo>
                  <a:lnTo>
                    <a:pt x="8791575" y="1095756"/>
                  </a:lnTo>
                  <a:cubicBezTo>
                    <a:pt x="8875395" y="1095756"/>
                    <a:pt x="8943213" y="1028573"/>
                    <a:pt x="8943213" y="945769"/>
                  </a:cubicBezTo>
                  <a:lnTo>
                    <a:pt x="8943213" y="162687"/>
                  </a:lnTo>
                  <a:cubicBezTo>
                    <a:pt x="8943213" y="79883"/>
                    <a:pt x="8875395" y="12700"/>
                    <a:pt x="8791575" y="12700"/>
                  </a:cubicBezTo>
                  <a:lnTo>
                    <a:pt x="164338" y="12700"/>
                  </a:lnTo>
                  <a:lnTo>
                    <a:pt x="164338" y="6350"/>
                  </a:lnTo>
                  <a:lnTo>
                    <a:pt x="164338" y="12700"/>
                  </a:lnTo>
                  <a:cubicBezTo>
                    <a:pt x="80518" y="12700"/>
                    <a:pt x="12700" y="79883"/>
                    <a:pt x="12700" y="162687"/>
                  </a:cubicBezTo>
                  <a:close/>
                </a:path>
              </a:pathLst>
            </a:custGeom>
            <a:solidFill>
              <a:srgbClr val="FC8337"/>
            </a:solidFill>
            <a:ln w="12700">
              <a:solidFill>
                <a:srgbClr val="000000"/>
              </a:solidFill>
            </a:ln>
          </p:spPr>
          <p:txBody>
            <a:bodyPr/>
            <a:lstStyle/>
            <a:p>
              <a:endParaRPr lang="en-IN"/>
            </a:p>
          </p:txBody>
        </p:sp>
      </p:grpSp>
      <p:sp>
        <p:nvSpPr>
          <p:cNvPr id="17" name="TextBox 17"/>
          <p:cNvSpPr txBox="1"/>
          <p:nvPr/>
        </p:nvSpPr>
        <p:spPr>
          <a:xfrm>
            <a:off x="11348323" y="2223019"/>
            <a:ext cx="1358151" cy="240450"/>
          </a:xfrm>
          <a:prstGeom prst="rect">
            <a:avLst/>
          </a:prstGeom>
        </p:spPr>
        <p:txBody>
          <a:bodyPr wrap="square" lIns="0" tIns="0" rIns="0" bIns="0" rtlCol="0" anchor="t">
            <a:spAutoFit/>
          </a:bodyPr>
          <a:lstStyle/>
          <a:p>
            <a:pPr algn="l">
              <a:lnSpc>
                <a:spcPts val="1687"/>
              </a:lnSpc>
            </a:pPr>
            <a:r>
              <a:rPr lang="en-US" sz="2000" b="1" dirty="0">
                <a:solidFill>
                  <a:srgbClr val="E5E0DF"/>
                </a:solidFill>
                <a:latin typeface="Saira Medium"/>
                <a:ea typeface="Saira Medium"/>
                <a:cs typeface="Saira Medium"/>
                <a:sym typeface="Saira Medium"/>
              </a:rPr>
              <a:t>Weather</a:t>
            </a:r>
          </a:p>
        </p:txBody>
      </p:sp>
      <p:sp>
        <p:nvSpPr>
          <p:cNvPr id="18" name="TextBox 18"/>
          <p:cNvSpPr txBox="1"/>
          <p:nvPr/>
        </p:nvSpPr>
        <p:spPr>
          <a:xfrm>
            <a:off x="11348323" y="2583905"/>
            <a:ext cx="6427889" cy="256480"/>
          </a:xfrm>
          <a:prstGeom prst="rect">
            <a:avLst/>
          </a:prstGeom>
        </p:spPr>
        <p:txBody>
          <a:bodyPr lIns="0" tIns="0" rIns="0" bIns="0" rtlCol="0" anchor="t">
            <a:spAutoFit/>
          </a:bodyPr>
          <a:lstStyle/>
          <a:p>
            <a:pPr marL="285750" indent="-285750" algn="l">
              <a:lnSpc>
                <a:spcPts val="1950"/>
              </a:lnSpc>
              <a:buFont typeface="Arial" panose="020B0604020202020204" pitchFamily="34" charset="0"/>
              <a:buChar char="•"/>
            </a:pPr>
            <a:r>
              <a:rPr lang="en-US" dirty="0">
                <a:solidFill>
                  <a:srgbClr val="E5E0DF"/>
                </a:solidFill>
                <a:latin typeface="Roboto"/>
                <a:ea typeface="Roboto"/>
                <a:cs typeface="Roboto"/>
                <a:sym typeface="Roboto"/>
              </a:rPr>
              <a:t>Secondary role in delay causation</a:t>
            </a:r>
          </a:p>
        </p:txBody>
      </p:sp>
      <p:grpSp>
        <p:nvGrpSpPr>
          <p:cNvPr id="19" name="Group 19"/>
          <p:cNvGrpSpPr/>
          <p:nvPr/>
        </p:nvGrpSpPr>
        <p:grpSpPr>
          <a:xfrm>
            <a:off x="11208544" y="2997403"/>
            <a:ext cx="6716916" cy="831352"/>
            <a:chOff x="0" y="0"/>
            <a:chExt cx="8955888" cy="1108469"/>
          </a:xfrm>
        </p:grpSpPr>
        <p:sp>
          <p:nvSpPr>
            <p:cNvPr id="20" name="Freeform 20"/>
            <p:cNvSpPr/>
            <p:nvPr/>
          </p:nvSpPr>
          <p:spPr>
            <a:xfrm>
              <a:off x="6350" y="6350"/>
              <a:ext cx="8943213" cy="1095756"/>
            </a:xfrm>
            <a:custGeom>
              <a:avLst/>
              <a:gdLst/>
              <a:ahLst/>
              <a:cxnLst/>
              <a:rect l="l" t="t" r="r" b="b"/>
              <a:pathLst>
                <a:path w="8943213" h="1095756">
                  <a:moveTo>
                    <a:pt x="0" y="156337"/>
                  </a:moveTo>
                  <a:cubicBezTo>
                    <a:pt x="0" y="69977"/>
                    <a:pt x="70739" y="0"/>
                    <a:pt x="157988" y="0"/>
                  </a:cubicBezTo>
                  <a:lnTo>
                    <a:pt x="8785225" y="0"/>
                  </a:lnTo>
                  <a:cubicBezTo>
                    <a:pt x="8872474" y="0"/>
                    <a:pt x="8943213" y="69977"/>
                    <a:pt x="8943213" y="156337"/>
                  </a:cubicBezTo>
                  <a:lnTo>
                    <a:pt x="8943213" y="939419"/>
                  </a:lnTo>
                  <a:cubicBezTo>
                    <a:pt x="8943213" y="1025779"/>
                    <a:pt x="8872474" y="1095756"/>
                    <a:pt x="8785225" y="1095756"/>
                  </a:cubicBezTo>
                  <a:lnTo>
                    <a:pt x="157988" y="1095756"/>
                  </a:lnTo>
                  <a:cubicBezTo>
                    <a:pt x="70739" y="1095756"/>
                    <a:pt x="0" y="1025779"/>
                    <a:pt x="0" y="939419"/>
                  </a:cubicBezTo>
                  <a:close/>
                </a:path>
              </a:pathLst>
            </a:custGeom>
            <a:solidFill>
              <a:srgbClr val="030303"/>
            </a:solidFill>
            <a:ln w="12700">
              <a:solidFill>
                <a:srgbClr val="000000"/>
              </a:solidFill>
            </a:ln>
          </p:spPr>
          <p:txBody>
            <a:bodyPr/>
            <a:lstStyle/>
            <a:p>
              <a:endParaRPr lang="en-IN"/>
            </a:p>
          </p:txBody>
        </p:sp>
        <p:sp>
          <p:nvSpPr>
            <p:cNvPr id="21" name="Freeform 21"/>
            <p:cNvSpPr/>
            <p:nvPr/>
          </p:nvSpPr>
          <p:spPr>
            <a:xfrm>
              <a:off x="0" y="0"/>
              <a:ext cx="8955913" cy="1108456"/>
            </a:xfrm>
            <a:custGeom>
              <a:avLst/>
              <a:gdLst/>
              <a:ahLst/>
              <a:cxnLst/>
              <a:rect l="l" t="t" r="r" b="b"/>
              <a:pathLst>
                <a:path w="8955913" h="1108456">
                  <a:moveTo>
                    <a:pt x="0" y="162687"/>
                  </a:moveTo>
                  <a:cubicBezTo>
                    <a:pt x="0" y="72771"/>
                    <a:pt x="73660" y="0"/>
                    <a:pt x="164338" y="0"/>
                  </a:cubicBezTo>
                  <a:lnTo>
                    <a:pt x="8791575" y="0"/>
                  </a:lnTo>
                  <a:lnTo>
                    <a:pt x="8791575" y="6350"/>
                  </a:lnTo>
                  <a:lnTo>
                    <a:pt x="8791575" y="0"/>
                  </a:lnTo>
                  <a:cubicBezTo>
                    <a:pt x="8882253" y="0"/>
                    <a:pt x="8955913" y="72771"/>
                    <a:pt x="8955913" y="162687"/>
                  </a:cubicBezTo>
                  <a:lnTo>
                    <a:pt x="8949563" y="162687"/>
                  </a:lnTo>
                  <a:lnTo>
                    <a:pt x="8955913" y="162687"/>
                  </a:lnTo>
                  <a:lnTo>
                    <a:pt x="8955913" y="945769"/>
                  </a:lnTo>
                  <a:lnTo>
                    <a:pt x="8949563" y="945769"/>
                  </a:lnTo>
                  <a:lnTo>
                    <a:pt x="8955913" y="945769"/>
                  </a:lnTo>
                  <a:cubicBezTo>
                    <a:pt x="8955913" y="1035685"/>
                    <a:pt x="8882253" y="1108456"/>
                    <a:pt x="8791575" y="1108456"/>
                  </a:cubicBezTo>
                  <a:lnTo>
                    <a:pt x="8791575" y="1102106"/>
                  </a:lnTo>
                  <a:lnTo>
                    <a:pt x="8791575" y="1108456"/>
                  </a:lnTo>
                  <a:lnTo>
                    <a:pt x="164338" y="1108456"/>
                  </a:lnTo>
                  <a:lnTo>
                    <a:pt x="164338" y="1102106"/>
                  </a:lnTo>
                  <a:lnTo>
                    <a:pt x="164338" y="1108456"/>
                  </a:lnTo>
                  <a:cubicBezTo>
                    <a:pt x="73660" y="1108456"/>
                    <a:pt x="0" y="1035685"/>
                    <a:pt x="0" y="945769"/>
                  </a:cubicBezTo>
                  <a:lnTo>
                    <a:pt x="0" y="162687"/>
                  </a:lnTo>
                  <a:lnTo>
                    <a:pt x="6350" y="162687"/>
                  </a:lnTo>
                  <a:lnTo>
                    <a:pt x="0" y="162687"/>
                  </a:lnTo>
                  <a:moveTo>
                    <a:pt x="12700" y="162687"/>
                  </a:moveTo>
                  <a:lnTo>
                    <a:pt x="12700" y="945769"/>
                  </a:lnTo>
                  <a:lnTo>
                    <a:pt x="6350" y="945769"/>
                  </a:lnTo>
                  <a:lnTo>
                    <a:pt x="12700" y="945769"/>
                  </a:lnTo>
                  <a:cubicBezTo>
                    <a:pt x="12700" y="1028573"/>
                    <a:pt x="80518" y="1095756"/>
                    <a:pt x="164338" y="1095756"/>
                  </a:cubicBezTo>
                  <a:lnTo>
                    <a:pt x="8791575" y="1095756"/>
                  </a:lnTo>
                  <a:cubicBezTo>
                    <a:pt x="8875395" y="1095756"/>
                    <a:pt x="8943213" y="1028573"/>
                    <a:pt x="8943213" y="945769"/>
                  </a:cubicBezTo>
                  <a:lnTo>
                    <a:pt x="8943213" y="162687"/>
                  </a:lnTo>
                  <a:cubicBezTo>
                    <a:pt x="8943213" y="79883"/>
                    <a:pt x="8875395" y="12700"/>
                    <a:pt x="8791575" y="12700"/>
                  </a:cubicBezTo>
                  <a:lnTo>
                    <a:pt x="164338" y="12700"/>
                  </a:lnTo>
                  <a:lnTo>
                    <a:pt x="164338" y="6350"/>
                  </a:lnTo>
                  <a:lnTo>
                    <a:pt x="164338" y="12700"/>
                  </a:lnTo>
                  <a:cubicBezTo>
                    <a:pt x="80518" y="12700"/>
                    <a:pt x="12700" y="79883"/>
                    <a:pt x="12700" y="162687"/>
                  </a:cubicBezTo>
                  <a:close/>
                </a:path>
              </a:pathLst>
            </a:custGeom>
            <a:solidFill>
              <a:srgbClr val="FC8337"/>
            </a:solidFill>
            <a:ln w="12700">
              <a:solidFill>
                <a:srgbClr val="000000"/>
              </a:solidFill>
            </a:ln>
          </p:spPr>
          <p:txBody>
            <a:bodyPr/>
            <a:lstStyle/>
            <a:p>
              <a:endParaRPr lang="en-IN"/>
            </a:p>
          </p:txBody>
        </p:sp>
      </p:grpSp>
      <p:sp>
        <p:nvSpPr>
          <p:cNvPr id="22" name="TextBox 22"/>
          <p:cNvSpPr txBox="1"/>
          <p:nvPr/>
        </p:nvSpPr>
        <p:spPr>
          <a:xfrm>
            <a:off x="11367248" y="3092653"/>
            <a:ext cx="1358151" cy="240450"/>
          </a:xfrm>
          <a:prstGeom prst="rect">
            <a:avLst/>
          </a:prstGeom>
        </p:spPr>
        <p:txBody>
          <a:bodyPr wrap="square" lIns="0" tIns="0" rIns="0" bIns="0" rtlCol="0" anchor="t">
            <a:spAutoFit/>
          </a:bodyPr>
          <a:lstStyle/>
          <a:p>
            <a:pPr algn="l">
              <a:lnSpc>
                <a:spcPts val="1687"/>
              </a:lnSpc>
            </a:pPr>
            <a:r>
              <a:rPr lang="en-US" sz="2000" b="1" dirty="0">
                <a:solidFill>
                  <a:srgbClr val="E5E0DF"/>
                </a:solidFill>
                <a:latin typeface="Saira Medium"/>
                <a:ea typeface="Saira Medium"/>
                <a:cs typeface="Saira Medium"/>
                <a:sym typeface="Saira Medium"/>
              </a:rPr>
              <a:t>Security</a:t>
            </a:r>
          </a:p>
        </p:txBody>
      </p:sp>
      <p:sp>
        <p:nvSpPr>
          <p:cNvPr id="23" name="TextBox 23"/>
          <p:cNvSpPr txBox="1"/>
          <p:nvPr/>
        </p:nvSpPr>
        <p:spPr>
          <a:xfrm>
            <a:off x="11375929" y="3485004"/>
            <a:ext cx="6427889" cy="256480"/>
          </a:xfrm>
          <a:prstGeom prst="rect">
            <a:avLst/>
          </a:prstGeom>
        </p:spPr>
        <p:txBody>
          <a:bodyPr lIns="0" tIns="0" rIns="0" bIns="0" rtlCol="0" anchor="t">
            <a:spAutoFit/>
          </a:bodyPr>
          <a:lstStyle/>
          <a:p>
            <a:pPr marL="285750" indent="-285750" algn="l">
              <a:lnSpc>
                <a:spcPts val="1950"/>
              </a:lnSpc>
              <a:buFont typeface="Arial" panose="020B0604020202020204" pitchFamily="34" charset="0"/>
              <a:buChar char="•"/>
            </a:pPr>
            <a:r>
              <a:rPr lang="en-US" dirty="0">
                <a:solidFill>
                  <a:srgbClr val="E5E0DF"/>
                </a:solidFill>
                <a:latin typeface="Roboto"/>
                <a:ea typeface="Roboto"/>
                <a:cs typeface="Roboto"/>
                <a:sym typeface="Roboto"/>
              </a:rPr>
              <a:t>Almost negligible impact on delays</a:t>
            </a:r>
          </a:p>
        </p:txBody>
      </p:sp>
      <p:sp>
        <p:nvSpPr>
          <p:cNvPr id="24" name="TextBox 24"/>
          <p:cNvSpPr txBox="1"/>
          <p:nvPr/>
        </p:nvSpPr>
        <p:spPr>
          <a:xfrm>
            <a:off x="685800" y="8469785"/>
            <a:ext cx="10445773" cy="1538883"/>
          </a:xfrm>
          <a:prstGeom prst="rect">
            <a:avLst/>
          </a:prstGeom>
        </p:spPr>
        <p:txBody>
          <a:bodyPr wrap="square" lIns="0" tIns="0" rIns="0" bIns="0" rtlCol="0" anchor="t">
            <a:spAutoFit/>
          </a:bodyPr>
          <a:lstStyle/>
          <a:p>
            <a:pPr marL="342900" indent="-342900" algn="l">
              <a:buFont typeface="Arial" panose="020B0604020202020204" pitchFamily="34" charset="0"/>
              <a:buChar char="•"/>
            </a:pPr>
            <a:r>
              <a:rPr lang="en-US" sz="2000" dirty="0">
                <a:solidFill>
                  <a:srgbClr val="E5E0DF"/>
                </a:solidFill>
                <a:latin typeface="Roboto"/>
                <a:ea typeface="Roboto"/>
                <a:cs typeface="Roboto"/>
                <a:sym typeface="Roboto"/>
              </a:rPr>
              <a:t>Component-wise analysis reveals that late aircraft availability—when the incoming aircraft arrives late, causing the subsequent departure to be delayed—is the dominant cause of delays. This cascading effect demonstrates how single disruptions can propagate throughout the network, whilst weather plays a secondary role and security-related delays remain minimal.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81" y="-2286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a:p>
          </p:txBody>
        </p:sp>
      </p:grpSp>
      <p:sp>
        <p:nvSpPr>
          <p:cNvPr id="5" name="TextBox 5"/>
          <p:cNvSpPr txBox="1"/>
          <p:nvPr/>
        </p:nvSpPr>
        <p:spPr>
          <a:xfrm>
            <a:off x="947471" y="1196207"/>
            <a:ext cx="12048677" cy="755976"/>
          </a:xfrm>
          <a:prstGeom prst="rect">
            <a:avLst/>
          </a:prstGeom>
        </p:spPr>
        <p:txBody>
          <a:bodyPr lIns="0" tIns="0" rIns="0" bIns="0" rtlCol="0" anchor="t">
            <a:spAutoFit/>
          </a:bodyPr>
          <a:lstStyle/>
          <a:p>
            <a:pPr algn="l">
              <a:lnSpc>
                <a:spcPts val="6062"/>
              </a:lnSpc>
            </a:pPr>
            <a:r>
              <a:rPr lang="en-US" sz="4400" b="1" dirty="0">
                <a:solidFill>
                  <a:srgbClr val="FFFFFF"/>
                </a:solidFill>
                <a:latin typeface="Saira Medium"/>
                <a:ea typeface="Saira Medium"/>
                <a:cs typeface="Saira Medium"/>
                <a:sym typeface="Saira Medium"/>
              </a:rPr>
              <a:t>Airline &amp; Airport Performance Comparison</a:t>
            </a:r>
          </a:p>
        </p:txBody>
      </p:sp>
      <p:sp>
        <p:nvSpPr>
          <p:cNvPr id="6" name="TextBox 6"/>
          <p:cNvSpPr txBox="1"/>
          <p:nvPr/>
        </p:nvSpPr>
        <p:spPr>
          <a:xfrm>
            <a:off x="947471" y="2578815"/>
            <a:ext cx="6173238" cy="461665"/>
          </a:xfrm>
          <a:prstGeom prst="rect">
            <a:avLst/>
          </a:prstGeom>
        </p:spPr>
        <p:txBody>
          <a:bodyPr lIns="0" tIns="0" rIns="0" bIns="0" rtlCol="0" anchor="t">
            <a:spAutoFit/>
          </a:bodyPr>
          <a:lstStyle/>
          <a:p>
            <a:pPr algn="l">
              <a:lnSpc>
                <a:spcPts val="3625"/>
              </a:lnSpc>
            </a:pPr>
            <a:r>
              <a:rPr lang="en-US" sz="2800" b="1" dirty="0">
                <a:solidFill>
                  <a:srgbClr val="FFFFFF"/>
                </a:solidFill>
                <a:latin typeface="Saira Medium"/>
                <a:ea typeface="Saira Medium"/>
                <a:cs typeface="Saira Medium"/>
                <a:sym typeface="Saira Medium"/>
              </a:rPr>
              <a:t>Significant Variation Across Carriers</a:t>
            </a:r>
          </a:p>
        </p:txBody>
      </p:sp>
      <p:grpSp>
        <p:nvGrpSpPr>
          <p:cNvPr id="7" name="Group 7"/>
          <p:cNvGrpSpPr/>
          <p:nvPr/>
        </p:nvGrpSpPr>
        <p:grpSpPr>
          <a:xfrm>
            <a:off x="977951" y="3800323"/>
            <a:ext cx="4411418" cy="338585"/>
            <a:chOff x="0" y="0"/>
            <a:chExt cx="5881891" cy="451447"/>
          </a:xfrm>
        </p:grpSpPr>
        <p:sp>
          <p:nvSpPr>
            <p:cNvPr id="8" name="Freeform 8"/>
            <p:cNvSpPr/>
            <p:nvPr/>
          </p:nvSpPr>
          <p:spPr>
            <a:xfrm>
              <a:off x="19050" y="19050"/>
              <a:ext cx="5843778" cy="413258"/>
            </a:xfrm>
            <a:custGeom>
              <a:avLst/>
              <a:gdLst/>
              <a:ahLst/>
              <a:cxnLst/>
              <a:rect l="l" t="t" r="r" b="b"/>
              <a:pathLst>
                <a:path w="5843778" h="413258">
                  <a:moveTo>
                    <a:pt x="0" y="206629"/>
                  </a:moveTo>
                  <a:cubicBezTo>
                    <a:pt x="0" y="92583"/>
                    <a:pt x="100457" y="0"/>
                    <a:pt x="224282" y="0"/>
                  </a:cubicBezTo>
                  <a:lnTo>
                    <a:pt x="5619496" y="0"/>
                  </a:lnTo>
                  <a:cubicBezTo>
                    <a:pt x="5743321" y="0"/>
                    <a:pt x="5843778" y="92583"/>
                    <a:pt x="5843778" y="206629"/>
                  </a:cubicBezTo>
                  <a:cubicBezTo>
                    <a:pt x="5843778" y="320675"/>
                    <a:pt x="5743321" y="413258"/>
                    <a:pt x="5619496" y="413258"/>
                  </a:cubicBezTo>
                  <a:lnTo>
                    <a:pt x="224282" y="413258"/>
                  </a:lnTo>
                  <a:cubicBezTo>
                    <a:pt x="100457" y="413385"/>
                    <a:pt x="0" y="320802"/>
                    <a:pt x="0" y="206629"/>
                  </a:cubicBezTo>
                  <a:close/>
                </a:path>
              </a:pathLst>
            </a:custGeom>
            <a:solidFill>
              <a:srgbClr val="030303"/>
            </a:solidFill>
            <a:ln w="12700">
              <a:solidFill>
                <a:srgbClr val="000000"/>
              </a:solidFill>
            </a:ln>
          </p:spPr>
          <p:txBody>
            <a:bodyPr/>
            <a:lstStyle/>
            <a:p>
              <a:endParaRPr lang="en-IN"/>
            </a:p>
          </p:txBody>
        </p:sp>
        <p:sp>
          <p:nvSpPr>
            <p:cNvPr id="9" name="Freeform 9"/>
            <p:cNvSpPr/>
            <p:nvPr/>
          </p:nvSpPr>
          <p:spPr>
            <a:xfrm>
              <a:off x="0" y="0"/>
              <a:ext cx="5881878" cy="451358"/>
            </a:xfrm>
            <a:custGeom>
              <a:avLst/>
              <a:gdLst/>
              <a:ahLst/>
              <a:cxnLst/>
              <a:rect l="l" t="t" r="r" b="b"/>
              <a:pathLst>
                <a:path w="5881878" h="451358">
                  <a:moveTo>
                    <a:pt x="0" y="225679"/>
                  </a:moveTo>
                  <a:cubicBezTo>
                    <a:pt x="0" y="99568"/>
                    <a:pt x="110490" y="0"/>
                    <a:pt x="243332" y="0"/>
                  </a:cubicBezTo>
                  <a:lnTo>
                    <a:pt x="5638546" y="0"/>
                  </a:lnTo>
                  <a:lnTo>
                    <a:pt x="5638546" y="19050"/>
                  </a:lnTo>
                  <a:lnTo>
                    <a:pt x="5638546" y="0"/>
                  </a:lnTo>
                  <a:cubicBezTo>
                    <a:pt x="5771388" y="0"/>
                    <a:pt x="5881878" y="99568"/>
                    <a:pt x="5881878" y="225679"/>
                  </a:cubicBezTo>
                  <a:lnTo>
                    <a:pt x="5862828" y="225679"/>
                  </a:lnTo>
                  <a:lnTo>
                    <a:pt x="5881878" y="225679"/>
                  </a:lnTo>
                  <a:lnTo>
                    <a:pt x="5862828" y="225679"/>
                  </a:lnTo>
                  <a:lnTo>
                    <a:pt x="5881878" y="225679"/>
                  </a:lnTo>
                  <a:cubicBezTo>
                    <a:pt x="5881878" y="351790"/>
                    <a:pt x="5771388" y="451358"/>
                    <a:pt x="5638546" y="451358"/>
                  </a:cubicBezTo>
                  <a:lnTo>
                    <a:pt x="5638546" y="432308"/>
                  </a:lnTo>
                  <a:lnTo>
                    <a:pt x="5638546" y="451358"/>
                  </a:lnTo>
                  <a:lnTo>
                    <a:pt x="243332" y="451358"/>
                  </a:lnTo>
                  <a:lnTo>
                    <a:pt x="243332" y="432308"/>
                  </a:lnTo>
                  <a:lnTo>
                    <a:pt x="243332" y="451358"/>
                  </a:lnTo>
                  <a:cubicBezTo>
                    <a:pt x="110490" y="451485"/>
                    <a:pt x="0" y="351790"/>
                    <a:pt x="0" y="225679"/>
                  </a:cubicBezTo>
                  <a:lnTo>
                    <a:pt x="19050" y="225679"/>
                  </a:lnTo>
                  <a:lnTo>
                    <a:pt x="0" y="225679"/>
                  </a:lnTo>
                  <a:moveTo>
                    <a:pt x="38100" y="225679"/>
                  </a:moveTo>
                  <a:lnTo>
                    <a:pt x="19050" y="225679"/>
                  </a:lnTo>
                  <a:lnTo>
                    <a:pt x="38100" y="225679"/>
                  </a:lnTo>
                  <a:cubicBezTo>
                    <a:pt x="38100" y="327914"/>
                    <a:pt x="128524" y="413258"/>
                    <a:pt x="243332" y="413258"/>
                  </a:cubicBezTo>
                  <a:lnTo>
                    <a:pt x="5638546" y="413258"/>
                  </a:lnTo>
                  <a:cubicBezTo>
                    <a:pt x="5753354" y="413258"/>
                    <a:pt x="5843778" y="327787"/>
                    <a:pt x="5843778" y="225679"/>
                  </a:cubicBezTo>
                  <a:cubicBezTo>
                    <a:pt x="5843778" y="123571"/>
                    <a:pt x="5753354" y="38100"/>
                    <a:pt x="5638546" y="38100"/>
                  </a:cubicBezTo>
                  <a:lnTo>
                    <a:pt x="243332" y="38100"/>
                  </a:lnTo>
                  <a:lnTo>
                    <a:pt x="243332" y="19050"/>
                  </a:lnTo>
                  <a:lnTo>
                    <a:pt x="243332" y="38100"/>
                  </a:lnTo>
                  <a:cubicBezTo>
                    <a:pt x="128524" y="38100"/>
                    <a:pt x="38100" y="123571"/>
                    <a:pt x="38100" y="225679"/>
                  </a:cubicBezTo>
                  <a:close/>
                </a:path>
              </a:pathLst>
            </a:custGeom>
            <a:solidFill>
              <a:srgbClr val="FC8337"/>
            </a:solidFill>
            <a:ln w="12700">
              <a:solidFill>
                <a:srgbClr val="000000"/>
              </a:solidFill>
            </a:ln>
          </p:spPr>
          <p:txBody>
            <a:bodyPr/>
            <a:lstStyle/>
            <a:p>
              <a:endParaRPr lang="en-IN"/>
            </a:p>
          </p:txBody>
        </p:sp>
      </p:grpSp>
      <p:grpSp>
        <p:nvGrpSpPr>
          <p:cNvPr id="10" name="Group 10"/>
          <p:cNvGrpSpPr/>
          <p:nvPr/>
        </p:nvGrpSpPr>
        <p:grpSpPr>
          <a:xfrm>
            <a:off x="992238" y="3814610"/>
            <a:ext cx="4163616" cy="310010"/>
            <a:chOff x="0" y="0"/>
            <a:chExt cx="5551488" cy="413347"/>
          </a:xfrm>
        </p:grpSpPr>
        <p:sp>
          <p:nvSpPr>
            <p:cNvPr id="11" name="Freeform 11"/>
            <p:cNvSpPr/>
            <p:nvPr/>
          </p:nvSpPr>
          <p:spPr>
            <a:xfrm>
              <a:off x="0" y="0"/>
              <a:ext cx="5551424" cy="413258"/>
            </a:xfrm>
            <a:custGeom>
              <a:avLst/>
              <a:gdLst/>
              <a:ahLst/>
              <a:cxnLst/>
              <a:rect l="l" t="t" r="r" b="b"/>
              <a:pathLst>
                <a:path w="5551424" h="413258">
                  <a:moveTo>
                    <a:pt x="0" y="206629"/>
                  </a:moveTo>
                  <a:cubicBezTo>
                    <a:pt x="0" y="92583"/>
                    <a:pt x="92583" y="0"/>
                    <a:pt x="206629" y="0"/>
                  </a:cubicBezTo>
                  <a:lnTo>
                    <a:pt x="5344795" y="0"/>
                  </a:lnTo>
                  <a:cubicBezTo>
                    <a:pt x="5458968" y="0"/>
                    <a:pt x="5551424" y="92583"/>
                    <a:pt x="5551424" y="206629"/>
                  </a:cubicBezTo>
                  <a:cubicBezTo>
                    <a:pt x="5551424" y="320675"/>
                    <a:pt x="5458841" y="413258"/>
                    <a:pt x="5344795" y="413258"/>
                  </a:cubicBezTo>
                  <a:lnTo>
                    <a:pt x="206629" y="413258"/>
                  </a:lnTo>
                  <a:cubicBezTo>
                    <a:pt x="92583" y="413385"/>
                    <a:pt x="0" y="320802"/>
                    <a:pt x="0" y="206629"/>
                  </a:cubicBezTo>
                  <a:close/>
                </a:path>
              </a:pathLst>
            </a:custGeom>
            <a:solidFill>
              <a:srgbClr val="FC8337"/>
            </a:solidFill>
            <a:ln w="12700">
              <a:solidFill>
                <a:srgbClr val="000000"/>
              </a:solidFill>
            </a:ln>
          </p:spPr>
          <p:txBody>
            <a:bodyPr/>
            <a:lstStyle/>
            <a:p>
              <a:endParaRPr lang="en-IN"/>
            </a:p>
          </p:txBody>
        </p:sp>
      </p:grpSp>
      <p:sp>
        <p:nvSpPr>
          <p:cNvPr id="12" name="TextBox 12"/>
          <p:cNvSpPr txBox="1"/>
          <p:nvPr/>
        </p:nvSpPr>
        <p:spPr>
          <a:xfrm>
            <a:off x="5561114" y="3852710"/>
            <a:ext cx="658863" cy="271910"/>
          </a:xfrm>
          <a:prstGeom prst="rect">
            <a:avLst/>
          </a:prstGeom>
        </p:spPr>
        <p:txBody>
          <a:bodyPr lIns="0" tIns="0" rIns="0" bIns="0" rtlCol="0" anchor="t">
            <a:spAutoFit/>
          </a:bodyPr>
          <a:lstStyle/>
          <a:p>
            <a:pPr algn="l">
              <a:lnSpc>
                <a:spcPts val="2437"/>
              </a:lnSpc>
            </a:pPr>
            <a:r>
              <a:rPr lang="en-US" sz="2437" b="1">
                <a:solidFill>
                  <a:srgbClr val="E5E0DF"/>
                </a:solidFill>
                <a:latin typeface="Saira Medium"/>
                <a:ea typeface="Saira Medium"/>
                <a:cs typeface="Saira Medium"/>
                <a:sym typeface="Saira Medium"/>
              </a:rPr>
              <a:t>95%</a:t>
            </a:r>
          </a:p>
        </p:txBody>
      </p:sp>
      <p:sp>
        <p:nvSpPr>
          <p:cNvPr id="13" name="TextBox 13"/>
          <p:cNvSpPr txBox="1"/>
          <p:nvPr/>
        </p:nvSpPr>
        <p:spPr>
          <a:xfrm>
            <a:off x="992237" y="4425105"/>
            <a:ext cx="4382833" cy="396262"/>
          </a:xfrm>
          <a:prstGeom prst="rect">
            <a:avLst/>
          </a:prstGeom>
        </p:spPr>
        <p:txBody>
          <a:bodyPr wrap="square" lIns="0" tIns="0" rIns="0" bIns="0" rtlCol="0" anchor="t">
            <a:spAutoFit/>
          </a:bodyPr>
          <a:lstStyle/>
          <a:p>
            <a:pPr algn="l">
              <a:lnSpc>
                <a:spcPts val="2999"/>
              </a:lnSpc>
            </a:pPr>
            <a:r>
              <a:rPr lang="en-US" sz="2400" b="1" dirty="0">
                <a:solidFill>
                  <a:srgbClr val="E5E0DF"/>
                </a:solidFill>
                <a:latin typeface="Saira Medium"/>
                <a:ea typeface="Saira Medium"/>
                <a:cs typeface="Saira Medium"/>
                <a:sym typeface="Saira Medium"/>
              </a:rPr>
              <a:t>Alaska Airlines (AS)</a:t>
            </a:r>
          </a:p>
        </p:txBody>
      </p:sp>
      <p:sp>
        <p:nvSpPr>
          <p:cNvPr id="14" name="TextBox 14"/>
          <p:cNvSpPr txBox="1"/>
          <p:nvPr/>
        </p:nvSpPr>
        <p:spPr>
          <a:xfrm>
            <a:off x="992238" y="4875905"/>
            <a:ext cx="5227739" cy="355867"/>
          </a:xfrm>
          <a:prstGeom prst="rect">
            <a:avLst/>
          </a:prstGeom>
        </p:spPr>
        <p:txBody>
          <a:bodyPr lIns="0" tIns="0" rIns="0" bIns="0" rtlCol="0" anchor="t">
            <a:spAutoFit/>
          </a:bodyPr>
          <a:lstStyle/>
          <a:p>
            <a:pPr algn="l">
              <a:lnSpc>
                <a:spcPts val="3125"/>
              </a:lnSpc>
            </a:pPr>
            <a:r>
              <a:rPr lang="en-US" dirty="0">
                <a:solidFill>
                  <a:srgbClr val="E5E0DF"/>
                </a:solidFill>
                <a:latin typeface="Roboto"/>
                <a:ea typeface="Roboto"/>
                <a:cs typeface="Roboto"/>
                <a:sym typeface="Roboto"/>
              </a:rPr>
              <a:t>Best-performing carrier with average early arrivals</a:t>
            </a:r>
          </a:p>
        </p:txBody>
      </p:sp>
      <p:grpSp>
        <p:nvGrpSpPr>
          <p:cNvPr id="15" name="Group 15"/>
          <p:cNvGrpSpPr/>
          <p:nvPr/>
        </p:nvGrpSpPr>
        <p:grpSpPr>
          <a:xfrm>
            <a:off x="6515691" y="3800323"/>
            <a:ext cx="4444155" cy="338585"/>
            <a:chOff x="0" y="0"/>
            <a:chExt cx="5925541" cy="451447"/>
          </a:xfrm>
        </p:grpSpPr>
        <p:sp>
          <p:nvSpPr>
            <p:cNvPr id="16" name="Freeform 16"/>
            <p:cNvSpPr/>
            <p:nvPr/>
          </p:nvSpPr>
          <p:spPr>
            <a:xfrm>
              <a:off x="19050" y="19050"/>
              <a:ext cx="5887466" cy="413258"/>
            </a:xfrm>
            <a:custGeom>
              <a:avLst/>
              <a:gdLst/>
              <a:ahLst/>
              <a:cxnLst/>
              <a:rect l="l" t="t" r="r" b="b"/>
              <a:pathLst>
                <a:path w="5887466" h="413258">
                  <a:moveTo>
                    <a:pt x="0" y="206629"/>
                  </a:moveTo>
                  <a:cubicBezTo>
                    <a:pt x="0" y="92583"/>
                    <a:pt x="100457" y="0"/>
                    <a:pt x="224282" y="0"/>
                  </a:cubicBezTo>
                  <a:lnTo>
                    <a:pt x="5663184" y="0"/>
                  </a:lnTo>
                  <a:cubicBezTo>
                    <a:pt x="5787009" y="0"/>
                    <a:pt x="5887466" y="92583"/>
                    <a:pt x="5887466" y="206629"/>
                  </a:cubicBezTo>
                  <a:cubicBezTo>
                    <a:pt x="5887466" y="320675"/>
                    <a:pt x="5787009" y="413258"/>
                    <a:pt x="5663184" y="413258"/>
                  </a:cubicBezTo>
                  <a:lnTo>
                    <a:pt x="224282" y="413258"/>
                  </a:lnTo>
                  <a:cubicBezTo>
                    <a:pt x="100457" y="413385"/>
                    <a:pt x="0" y="320802"/>
                    <a:pt x="0" y="206629"/>
                  </a:cubicBezTo>
                  <a:close/>
                </a:path>
              </a:pathLst>
            </a:custGeom>
            <a:solidFill>
              <a:srgbClr val="030303"/>
            </a:solidFill>
            <a:ln w="12700">
              <a:solidFill>
                <a:srgbClr val="000000"/>
              </a:solidFill>
            </a:ln>
          </p:spPr>
          <p:txBody>
            <a:bodyPr/>
            <a:lstStyle/>
            <a:p>
              <a:endParaRPr lang="en-IN"/>
            </a:p>
          </p:txBody>
        </p:sp>
        <p:sp>
          <p:nvSpPr>
            <p:cNvPr id="17" name="Freeform 17"/>
            <p:cNvSpPr/>
            <p:nvPr/>
          </p:nvSpPr>
          <p:spPr>
            <a:xfrm>
              <a:off x="0" y="0"/>
              <a:ext cx="5925566" cy="451358"/>
            </a:xfrm>
            <a:custGeom>
              <a:avLst/>
              <a:gdLst/>
              <a:ahLst/>
              <a:cxnLst/>
              <a:rect l="l" t="t" r="r" b="b"/>
              <a:pathLst>
                <a:path w="5925566" h="451358">
                  <a:moveTo>
                    <a:pt x="0" y="225679"/>
                  </a:moveTo>
                  <a:cubicBezTo>
                    <a:pt x="0" y="99568"/>
                    <a:pt x="110490" y="0"/>
                    <a:pt x="243332" y="0"/>
                  </a:cubicBezTo>
                  <a:lnTo>
                    <a:pt x="5682234" y="0"/>
                  </a:lnTo>
                  <a:lnTo>
                    <a:pt x="5682234" y="19050"/>
                  </a:lnTo>
                  <a:lnTo>
                    <a:pt x="5682234" y="0"/>
                  </a:lnTo>
                  <a:cubicBezTo>
                    <a:pt x="5815076" y="0"/>
                    <a:pt x="5925566" y="99568"/>
                    <a:pt x="5925566" y="225679"/>
                  </a:cubicBezTo>
                  <a:lnTo>
                    <a:pt x="5906516" y="225679"/>
                  </a:lnTo>
                  <a:lnTo>
                    <a:pt x="5925566" y="225679"/>
                  </a:lnTo>
                  <a:lnTo>
                    <a:pt x="5906516" y="225679"/>
                  </a:lnTo>
                  <a:lnTo>
                    <a:pt x="5925566" y="225679"/>
                  </a:lnTo>
                  <a:cubicBezTo>
                    <a:pt x="5925566" y="351790"/>
                    <a:pt x="5815076" y="451358"/>
                    <a:pt x="5682234" y="451358"/>
                  </a:cubicBezTo>
                  <a:lnTo>
                    <a:pt x="5682234" y="432308"/>
                  </a:lnTo>
                  <a:lnTo>
                    <a:pt x="5682234" y="451358"/>
                  </a:lnTo>
                  <a:lnTo>
                    <a:pt x="243332" y="451358"/>
                  </a:lnTo>
                  <a:lnTo>
                    <a:pt x="243332" y="432308"/>
                  </a:lnTo>
                  <a:lnTo>
                    <a:pt x="243332" y="451358"/>
                  </a:lnTo>
                  <a:cubicBezTo>
                    <a:pt x="110490" y="451485"/>
                    <a:pt x="0" y="351790"/>
                    <a:pt x="0" y="225679"/>
                  </a:cubicBezTo>
                  <a:lnTo>
                    <a:pt x="19050" y="225679"/>
                  </a:lnTo>
                  <a:lnTo>
                    <a:pt x="0" y="225679"/>
                  </a:lnTo>
                  <a:moveTo>
                    <a:pt x="38100" y="225679"/>
                  </a:moveTo>
                  <a:lnTo>
                    <a:pt x="19050" y="225679"/>
                  </a:lnTo>
                  <a:lnTo>
                    <a:pt x="38100" y="225679"/>
                  </a:lnTo>
                  <a:cubicBezTo>
                    <a:pt x="38100" y="327914"/>
                    <a:pt x="128524" y="413258"/>
                    <a:pt x="243332" y="413258"/>
                  </a:cubicBezTo>
                  <a:lnTo>
                    <a:pt x="5682234" y="413258"/>
                  </a:lnTo>
                  <a:cubicBezTo>
                    <a:pt x="5797042" y="413258"/>
                    <a:pt x="5887466" y="327787"/>
                    <a:pt x="5887466" y="225679"/>
                  </a:cubicBezTo>
                  <a:cubicBezTo>
                    <a:pt x="5887466" y="123571"/>
                    <a:pt x="5797042" y="38100"/>
                    <a:pt x="5682234" y="38100"/>
                  </a:cubicBezTo>
                  <a:lnTo>
                    <a:pt x="243332" y="38100"/>
                  </a:lnTo>
                  <a:lnTo>
                    <a:pt x="243332" y="19050"/>
                  </a:lnTo>
                  <a:lnTo>
                    <a:pt x="243332" y="38100"/>
                  </a:lnTo>
                  <a:cubicBezTo>
                    <a:pt x="128524" y="38100"/>
                    <a:pt x="38100" y="123571"/>
                    <a:pt x="38100" y="225679"/>
                  </a:cubicBezTo>
                  <a:close/>
                </a:path>
              </a:pathLst>
            </a:custGeom>
            <a:solidFill>
              <a:srgbClr val="FC8337"/>
            </a:solidFill>
            <a:ln w="12700">
              <a:solidFill>
                <a:srgbClr val="000000"/>
              </a:solidFill>
            </a:ln>
          </p:spPr>
          <p:txBody>
            <a:bodyPr/>
            <a:lstStyle/>
            <a:p>
              <a:endParaRPr lang="en-IN"/>
            </a:p>
          </p:txBody>
        </p:sp>
      </p:grpSp>
      <p:grpSp>
        <p:nvGrpSpPr>
          <p:cNvPr id="18" name="Group 18"/>
          <p:cNvGrpSpPr/>
          <p:nvPr/>
        </p:nvGrpSpPr>
        <p:grpSpPr>
          <a:xfrm>
            <a:off x="6529978" y="3814610"/>
            <a:ext cx="3179121" cy="310010"/>
            <a:chOff x="0" y="0"/>
            <a:chExt cx="4238828" cy="413347"/>
          </a:xfrm>
        </p:grpSpPr>
        <p:sp>
          <p:nvSpPr>
            <p:cNvPr id="19" name="Freeform 19"/>
            <p:cNvSpPr/>
            <p:nvPr/>
          </p:nvSpPr>
          <p:spPr>
            <a:xfrm>
              <a:off x="0" y="0"/>
              <a:ext cx="4238752" cy="413258"/>
            </a:xfrm>
            <a:custGeom>
              <a:avLst/>
              <a:gdLst/>
              <a:ahLst/>
              <a:cxnLst/>
              <a:rect l="l" t="t" r="r" b="b"/>
              <a:pathLst>
                <a:path w="4238752" h="413258">
                  <a:moveTo>
                    <a:pt x="0" y="206629"/>
                  </a:moveTo>
                  <a:cubicBezTo>
                    <a:pt x="0" y="92583"/>
                    <a:pt x="92583" y="0"/>
                    <a:pt x="206629" y="0"/>
                  </a:cubicBezTo>
                  <a:lnTo>
                    <a:pt x="4032123" y="0"/>
                  </a:lnTo>
                  <a:cubicBezTo>
                    <a:pt x="4146296" y="0"/>
                    <a:pt x="4238752" y="92583"/>
                    <a:pt x="4238752" y="206629"/>
                  </a:cubicBezTo>
                  <a:cubicBezTo>
                    <a:pt x="4238752" y="320675"/>
                    <a:pt x="4146169" y="413258"/>
                    <a:pt x="4032123" y="413258"/>
                  </a:cubicBezTo>
                  <a:lnTo>
                    <a:pt x="206629" y="413258"/>
                  </a:lnTo>
                  <a:cubicBezTo>
                    <a:pt x="92583" y="413385"/>
                    <a:pt x="0" y="320802"/>
                    <a:pt x="0" y="206629"/>
                  </a:cubicBezTo>
                  <a:close/>
                </a:path>
              </a:pathLst>
            </a:custGeom>
            <a:solidFill>
              <a:srgbClr val="FC8337"/>
            </a:solidFill>
            <a:ln w="12700">
              <a:solidFill>
                <a:srgbClr val="000000"/>
              </a:solidFill>
            </a:ln>
          </p:spPr>
          <p:txBody>
            <a:bodyPr/>
            <a:lstStyle/>
            <a:p>
              <a:endParaRPr lang="en-IN"/>
            </a:p>
          </p:txBody>
        </p:sp>
      </p:grpSp>
      <p:sp>
        <p:nvSpPr>
          <p:cNvPr id="20" name="TextBox 20"/>
          <p:cNvSpPr txBox="1"/>
          <p:nvPr/>
        </p:nvSpPr>
        <p:spPr>
          <a:xfrm>
            <a:off x="11131601" y="3852710"/>
            <a:ext cx="626269" cy="271910"/>
          </a:xfrm>
          <a:prstGeom prst="rect">
            <a:avLst/>
          </a:prstGeom>
        </p:spPr>
        <p:txBody>
          <a:bodyPr lIns="0" tIns="0" rIns="0" bIns="0" rtlCol="0" anchor="t">
            <a:spAutoFit/>
          </a:bodyPr>
          <a:lstStyle/>
          <a:p>
            <a:pPr algn="l">
              <a:lnSpc>
                <a:spcPts val="2437"/>
              </a:lnSpc>
            </a:pPr>
            <a:r>
              <a:rPr lang="en-US" sz="2437" b="1">
                <a:solidFill>
                  <a:srgbClr val="E5E0DF"/>
                </a:solidFill>
                <a:latin typeface="Saira Medium"/>
                <a:ea typeface="Saira Medium"/>
                <a:cs typeface="Saira Medium"/>
                <a:sym typeface="Saira Medium"/>
              </a:rPr>
              <a:t>72%</a:t>
            </a:r>
          </a:p>
        </p:txBody>
      </p:sp>
      <p:sp>
        <p:nvSpPr>
          <p:cNvPr id="21" name="TextBox 21"/>
          <p:cNvSpPr txBox="1"/>
          <p:nvPr/>
        </p:nvSpPr>
        <p:spPr>
          <a:xfrm>
            <a:off x="6529978" y="4425105"/>
            <a:ext cx="3101130" cy="397221"/>
          </a:xfrm>
          <a:prstGeom prst="rect">
            <a:avLst/>
          </a:prstGeom>
        </p:spPr>
        <p:txBody>
          <a:bodyPr lIns="0" tIns="0" rIns="0" bIns="0" rtlCol="0" anchor="t">
            <a:spAutoFit/>
          </a:bodyPr>
          <a:lstStyle/>
          <a:p>
            <a:pPr algn="l">
              <a:lnSpc>
                <a:spcPts val="2999"/>
              </a:lnSpc>
            </a:pPr>
            <a:r>
              <a:rPr lang="en-US" sz="2400" b="1" dirty="0">
                <a:solidFill>
                  <a:srgbClr val="E5E0DF"/>
                </a:solidFill>
                <a:latin typeface="Saira Medium"/>
                <a:ea typeface="Saira Medium"/>
                <a:cs typeface="Saira Medium"/>
                <a:sym typeface="Saira Medium"/>
              </a:rPr>
              <a:t>Major Hub Airlines</a:t>
            </a:r>
          </a:p>
        </p:txBody>
      </p:sp>
      <p:sp>
        <p:nvSpPr>
          <p:cNvPr id="22" name="TextBox 22"/>
          <p:cNvSpPr txBox="1"/>
          <p:nvPr/>
        </p:nvSpPr>
        <p:spPr>
          <a:xfrm>
            <a:off x="6529978" y="4875905"/>
            <a:ext cx="5227882" cy="355867"/>
          </a:xfrm>
          <a:prstGeom prst="rect">
            <a:avLst/>
          </a:prstGeom>
        </p:spPr>
        <p:txBody>
          <a:bodyPr lIns="0" tIns="0" rIns="0" bIns="0" rtlCol="0" anchor="t">
            <a:spAutoFit/>
          </a:bodyPr>
          <a:lstStyle/>
          <a:p>
            <a:pPr algn="l">
              <a:lnSpc>
                <a:spcPts val="3125"/>
              </a:lnSpc>
            </a:pPr>
            <a:r>
              <a:rPr lang="en-US" dirty="0">
                <a:solidFill>
                  <a:srgbClr val="E5E0DF"/>
                </a:solidFill>
                <a:latin typeface="Roboto"/>
                <a:ea typeface="Roboto"/>
                <a:cs typeface="Roboto"/>
                <a:sym typeface="Roboto"/>
              </a:rPr>
              <a:t>Mid-range performance with moderate delays</a:t>
            </a:r>
          </a:p>
        </p:txBody>
      </p:sp>
      <p:grpSp>
        <p:nvGrpSpPr>
          <p:cNvPr id="23" name="Group 23"/>
          <p:cNvGrpSpPr/>
          <p:nvPr/>
        </p:nvGrpSpPr>
        <p:grpSpPr>
          <a:xfrm>
            <a:off x="12053592" y="3800323"/>
            <a:ext cx="4397273" cy="338585"/>
            <a:chOff x="0" y="0"/>
            <a:chExt cx="5863031" cy="451447"/>
          </a:xfrm>
        </p:grpSpPr>
        <p:sp>
          <p:nvSpPr>
            <p:cNvPr id="24" name="Freeform 24"/>
            <p:cNvSpPr/>
            <p:nvPr/>
          </p:nvSpPr>
          <p:spPr>
            <a:xfrm>
              <a:off x="19050" y="19050"/>
              <a:ext cx="5824982" cy="413258"/>
            </a:xfrm>
            <a:custGeom>
              <a:avLst/>
              <a:gdLst/>
              <a:ahLst/>
              <a:cxnLst/>
              <a:rect l="l" t="t" r="r" b="b"/>
              <a:pathLst>
                <a:path w="5824982" h="413258">
                  <a:moveTo>
                    <a:pt x="0" y="206629"/>
                  </a:moveTo>
                  <a:cubicBezTo>
                    <a:pt x="0" y="92583"/>
                    <a:pt x="100457" y="0"/>
                    <a:pt x="224282" y="0"/>
                  </a:cubicBezTo>
                  <a:lnTo>
                    <a:pt x="5600700" y="0"/>
                  </a:lnTo>
                  <a:cubicBezTo>
                    <a:pt x="5724525" y="0"/>
                    <a:pt x="5824982" y="92583"/>
                    <a:pt x="5824982" y="206629"/>
                  </a:cubicBezTo>
                  <a:cubicBezTo>
                    <a:pt x="5824982" y="320675"/>
                    <a:pt x="5724525" y="413258"/>
                    <a:pt x="5600700" y="413258"/>
                  </a:cubicBezTo>
                  <a:lnTo>
                    <a:pt x="224282" y="413258"/>
                  </a:lnTo>
                  <a:cubicBezTo>
                    <a:pt x="100457" y="413385"/>
                    <a:pt x="0" y="320802"/>
                    <a:pt x="0" y="206629"/>
                  </a:cubicBezTo>
                  <a:close/>
                </a:path>
              </a:pathLst>
            </a:custGeom>
            <a:solidFill>
              <a:srgbClr val="030303"/>
            </a:solidFill>
            <a:ln w="12700">
              <a:solidFill>
                <a:srgbClr val="000000"/>
              </a:solidFill>
            </a:ln>
          </p:spPr>
          <p:txBody>
            <a:bodyPr/>
            <a:lstStyle/>
            <a:p>
              <a:endParaRPr lang="en-IN"/>
            </a:p>
          </p:txBody>
        </p:sp>
        <p:sp>
          <p:nvSpPr>
            <p:cNvPr id="25" name="Freeform 25"/>
            <p:cNvSpPr/>
            <p:nvPr/>
          </p:nvSpPr>
          <p:spPr>
            <a:xfrm>
              <a:off x="0" y="0"/>
              <a:ext cx="5863082" cy="451358"/>
            </a:xfrm>
            <a:custGeom>
              <a:avLst/>
              <a:gdLst/>
              <a:ahLst/>
              <a:cxnLst/>
              <a:rect l="l" t="t" r="r" b="b"/>
              <a:pathLst>
                <a:path w="5863082" h="451358">
                  <a:moveTo>
                    <a:pt x="0" y="225679"/>
                  </a:moveTo>
                  <a:cubicBezTo>
                    <a:pt x="0" y="99568"/>
                    <a:pt x="110363" y="0"/>
                    <a:pt x="243332" y="0"/>
                  </a:cubicBezTo>
                  <a:lnTo>
                    <a:pt x="5619750" y="0"/>
                  </a:lnTo>
                  <a:lnTo>
                    <a:pt x="5619750" y="19050"/>
                  </a:lnTo>
                  <a:lnTo>
                    <a:pt x="5619750" y="0"/>
                  </a:lnTo>
                  <a:cubicBezTo>
                    <a:pt x="5752592" y="0"/>
                    <a:pt x="5863082" y="99568"/>
                    <a:pt x="5863082" y="225679"/>
                  </a:cubicBezTo>
                  <a:lnTo>
                    <a:pt x="5844032" y="225679"/>
                  </a:lnTo>
                  <a:lnTo>
                    <a:pt x="5863082" y="225679"/>
                  </a:lnTo>
                  <a:lnTo>
                    <a:pt x="5844032" y="225679"/>
                  </a:lnTo>
                  <a:lnTo>
                    <a:pt x="5863082" y="225679"/>
                  </a:lnTo>
                  <a:cubicBezTo>
                    <a:pt x="5863082" y="351790"/>
                    <a:pt x="5752719" y="451358"/>
                    <a:pt x="5619750" y="451358"/>
                  </a:cubicBezTo>
                  <a:lnTo>
                    <a:pt x="5619750" y="432308"/>
                  </a:lnTo>
                  <a:lnTo>
                    <a:pt x="5619750" y="451358"/>
                  </a:lnTo>
                  <a:lnTo>
                    <a:pt x="243332" y="451358"/>
                  </a:lnTo>
                  <a:lnTo>
                    <a:pt x="243332" y="432308"/>
                  </a:lnTo>
                  <a:lnTo>
                    <a:pt x="243332" y="451358"/>
                  </a:lnTo>
                  <a:cubicBezTo>
                    <a:pt x="110363" y="451485"/>
                    <a:pt x="0" y="351790"/>
                    <a:pt x="0" y="225679"/>
                  </a:cubicBezTo>
                  <a:lnTo>
                    <a:pt x="19050" y="225679"/>
                  </a:lnTo>
                  <a:lnTo>
                    <a:pt x="0" y="225679"/>
                  </a:lnTo>
                  <a:moveTo>
                    <a:pt x="38100" y="225679"/>
                  </a:moveTo>
                  <a:lnTo>
                    <a:pt x="19050" y="225679"/>
                  </a:lnTo>
                  <a:lnTo>
                    <a:pt x="38100" y="225679"/>
                  </a:lnTo>
                  <a:cubicBezTo>
                    <a:pt x="38100" y="327914"/>
                    <a:pt x="128524" y="413258"/>
                    <a:pt x="243332" y="413258"/>
                  </a:cubicBezTo>
                  <a:lnTo>
                    <a:pt x="5619750" y="413258"/>
                  </a:lnTo>
                  <a:cubicBezTo>
                    <a:pt x="5734558" y="413258"/>
                    <a:pt x="5824982" y="327787"/>
                    <a:pt x="5824982" y="225679"/>
                  </a:cubicBezTo>
                  <a:cubicBezTo>
                    <a:pt x="5824982" y="123571"/>
                    <a:pt x="5734558" y="38100"/>
                    <a:pt x="5619750" y="38100"/>
                  </a:cubicBezTo>
                  <a:lnTo>
                    <a:pt x="243332" y="38100"/>
                  </a:lnTo>
                  <a:lnTo>
                    <a:pt x="243332" y="19050"/>
                  </a:lnTo>
                  <a:lnTo>
                    <a:pt x="243332" y="38100"/>
                  </a:lnTo>
                  <a:cubicBezTo>
                    <a:pt x="128524" y="38100"/>
                    <a:pt x="38100" y="123571"/>
                    <a:pt x="38100" y="225679"/>
                  </a:cubicBezTo>
                  <a:close/>
                </a:path>
              </a:pathLst>
            </a:custGeom>
            <a:solidFill>
              <a:srgbClr val="FC8337"/>
            </a:solidFill>
            <a:ln w="12700">
              <a:solidFill>
                <a:srgbClr val="000000"/>
              </a:solidFill>
            </a:ln>
          </p:spPr>
          <p:txBody>
            <a:bodyPr/>
            <a:lstStyle/>
            <a:p>
              <a:endParaRPr lang="en-IN"/>
            </a:p>
          </p:txBody>
        </p:sp>
      </p:grpSp>
      <p:grpSp>
        <p:nvGrpSpPr>
          <p:cNvPr id="26" name="Group 26"/>
          <p:cNvGrpSpPr/>
          <p:nvPr/>
        </p:nvGrpSpPr>
        <p:grpSpPr>
          <a:xfrm>
            <a:off x="12067880" y="3814610"/>
            <a:ext cx="2096843" cy="310010"/>
            <a:chOff x="0" y="0"/>
            <a:chExt cx="2795791" cy="413347"/>
          </a:xfrm>
        </p:grpSpPr>
        <p:sp>
          <p:nvSpPr>
            <p:cNvPr id="27" name="Freeform 27"/>
            <p:cNvSpPr/>
            <p:nvPr/>
          </p:nvSpPr>
          <p:spPr>
            <a:xfrm>
              <a:off x="0" y="0"/>
              <a:ext cx="2795778" cy="413258"/>
            </a:xfrm>
            <a:custGeom>
              <a:avLst/>
              <a:gdLst/>
              <a:ahLst/>
              <a:cxnLst/>
              <a:rect l="l" t="t" r="r" b="b"/>
              <a:pathLst>
                <a:path w="2795778" h="413258">
                  <a:moveTo>
                    <a:pt x="0" y="206629"/>
                  </a:moveTo>
                  <a:cubicBezTo>
                    <a:pt x="0" y="92583"/>
                    <a:pt x="92583" y="0"/>
                    <a:pt x="206629" y="0"/>
                  </a:cubicBezTo>
                  <a:lnTo>
                    <a:pt x="2589149" y="0"/>
                  </a:lnTo>
                  <a:cubicBezTo>
                    <a:pt x="2703322" y="0"/>
                    <a:pt x="2795778" y="92583"/>
                    <a:pt x="2795778" y="206629"/>
                  </a:cubicBezTo>
                  <a:cubicBezTo>
                    <a:pt x="2795778" y="320675"/>
                    <a:pt x="2703195" y="413258"/>
                    <a:pt x="2589149" y="413258"/>
                  </a:cubicBezTo>
                  <a:lnTo>
                    <a:pt x="206629" y="413258"/>
                  </a:lnTo>
                  <a:cubicBezTo>
                    <a:pt x="92583" y="413385"/>
                    <a:pt x="0" y="320802"/>
                    <a:pt x="0" y="206629"/>
                  </a:cubicBezTo>
                  <a:close/>
                </a:path>
              </a:pathLst>
            </a:custGeom>
            <a:solidFill>
              <a:srgbClr val="FC8337"/>
            </a:solidFill>
            <a:ln w="12700">
              <a:solidFill>
                <a:srgbClr val="000000"/>
              </a:solidFill>
            </a:ln>
          </p:spPr>
          <p:txBody>
            <a:bodyPr/>
            <a:lstStyle/>
            <a:p>
              <a:endParaRPr lang="en-IN"/>
            </a:p>
          </p:txBody>
        </p:sp>
      </p:grpSp>
      <p:sp>
        <p:nvSpPr>
          <p:cNvPr id="28" name="TextBox 28"/>
          <p:cNvSpPr txBox="1"/>
          <p:nvPr/>
        </p:nvSpPr>
        <p:spPr>
          <a:xfrm>
            <a:off x="16622611" y="3852710"/>
            <a:ext cx="673151" cy="271910"/>
          </a:xfrm>
          <a:prstGeom prst="rect">
            <a:avLst/>
          </a:prstGeom>
        </p:spPr>
        <p:txBody>
          <a:bodyPr lIns="0" tIns="0" rIns="0" bIns="0" rtlCol="0" anchor="t">
            <a:spAutoFit/>
          </a:bodyPr>
          <a:lstStyle/>
          <a:p>
            <a:pPr algn="l">
              <a:lnSpc>
                <a:spcPts val="2437"/>
              </a:lnSpc>
            </a:pPr>
            <a:r>
              <a:rPr lang="en-US" sz="2437" b="1">
                <a:solidFill>
                  <a:srgbClr val="E5E0DF"/>
                </a:solidFill>
                <a:latin typeface="Saira Medium"/>
                <a:ea typeface="Saira Medium"/>
                <a:cs typeface="Saira Medium"/>
                <a:sym typeface="Saira Medium"/>
              </a:rPr>
              <a:t>48%</a:t>
            </a:r>
          </a:p>
        </p:txBody>
      </p:sp>
      <p:sp>
        <p:nvSpPr>
          <p:cNvPr id="29" name="TextBox 29"/>
          <p:cNvSpPr txBox="1"/>
          <p:nvPr/>
        </p:nvSpPr>
        <p:spPr>
          <a:xfrm>
            <a:off x="12067880" y="4425105"/>
            <a:ext cx="3101130" cy="397221"/>
          </a:xfrm>
          <a:prstGeom prst="rect">
            <a:avLst/>
          </a:prstGeom>
        </p:spPr>
        <p:txBody>
          <a:bodyPr lIns="0" tIns="0" rIns="0" bIns="0" rtlCol="0" anchor="t">
            <a:spAutoFit/>
          </a:bodyPr>
          <a:lstStyle/>
          <a:p>
            <a:pPr algn="l">
              <a:lnSpc>
                <a:spcPts val="2999"/>
              </a:lnSpc>
            </a:pPr>
            <a:r>
              <a:rPr lang="en-US" sz="2400" b="1" dirty="0">
                <a:solidFill>
                  <a:srgbClr val="E5E0DF"/>
                </a:solidFill>
                <a:latin typeface="Saira Medium"/>
                <a:ea typeface="Saira Medium"/>
                <a:cs typeface="Saira Medium"/>
                <a:sym typeface="Saira Medium"/>
              </a:rPr>
              <a:t>Spirit Airlines (NK)</a:t>
            </a:r>
          </a:p>
        </p:txBody>
      </p:sp>
      <p:sp>
        <p:nvSpPr>
          <p:cNvPr id="30" name="TextBox 30"/>
          <p:cNvSpPr txBox="1"/>
          <p:nvPr/>
        </p:nvSpPr>
        <p:spPr>
          <a:xfrm>
            <a:off x="12067880" y="4875905"/>
            <a:ext cx="5227882" cy="355867"/>
          </a:xfrm>
          <a:prstGeom prst="rect">
            <a:avLst/>
          </a:prstGeom>
        </p:spPr>
        <p:txBody>
          <a:bodyPr lIns="0" tIns="0" rIns="0" bIns="0" rtlCol="0" anchor="t">
            <a:spAutoFit/>
          </a:bodyPr>
          <a:lstStyle/>
          <a:p>
            <a:pPr algn="l">
              <a:lnSpc>
                <a:spcPts val="3125"/>
              </a:lnSpc>
            </a:pPr>
            <a:r>
              <a:rPr lang="en-US" dirty="0">
                <a:solidFill>
                  <a:srgbClr val="E5E0DF"/>
                </a:solidFill>
                <a:latin typeface="Roboto"/>
                <a:ea typeface="Roboto"/>
                <a:cs typeface="Roboto"/>
                <a:sym typeface="Roboto"/>
              </a:rPr>
              <a:t>Highest average delays exceeding 15 minutes</a:t>
            </a:r>
          </a:p>
        </p:txBody>
      </p:sp>
      <p:sp>
        <p:nvSpPr>
          <p:cNvPr id="31" name="TextBox 31"/>
          <p:cNvSpPr txBox="1"/>
          <p:nvPr/>
        </p:nvSpPr>
        <p:spPr>
          <a:xfrm>
            <a:off x="992238" y="5948810"/>
            <a:ext cx="16303523" cy="759823"/>
          </a:xfrm>
          <a:prstGeom prst="rect">
            <a:avLst/>
          </a:prstGeom>
        </p:spPr>
        <p:txBody>
          <a:bodyPr lIns="0" tIns="0" rIns="0" bIns="0" rtlCol="0" anchor="t">
            <a:spAutoFit/>
          </a:bodyPr>
          <a:lstStyle/>
          <a:p>
            <a:pPr algn="l">
              <a:lnSpc>
                <a:spcPts val="3125"/>
              </a:lnSpc>
            </a:pPr>
            <a:r>
              <a:rPr lang="en-US" sz="2000" dirty="0">
                <a:solidFill>
                  <a:srgbClr val="E5E0DF"/>
                </a:solidFill>
                <a:latin typeface="Roboto"/>
                <a:ea typeface="Roboto"/>
                <a:cs typeface="Roboto"/>
                <a:sym typeface="Roboto"/>
              </a:rPr>
              <a:t>Airline performance varies significantly across carriers, creating a performance gap of over 15 minutes between the best and worst performers. Alaska Airlines consistently achieves early arrivals through efficient operations, whilst Spirit Airlines faces persistent delays.</a:t>
            </a:r>
          </a:p>
        </p:txBody>
      </p:sp>
      <p:sp>
        <p:nvSpPr>
          <p:cNvPr id="32" name="TextBox 32"/>
          <p:cNvSpPr txBox="1"/>
          <p:nvPr/>
        </p:nvSpPr>
        <p:spPr>
          <a:xfrm>
            <a:off x="992238" y="7021716"/>
            <a:ext cx="16303523" cy="1157368"/>
          </a:xfrm>
          <a:prstGeom prst="rect">
            <a:avLst/>
          </a:prstGeom>
        </p:spPr>
        <p:txBody>
          <a:bodyPr lIns="0" tIns="0" rIns="0" bIns="0" rtlCol="0" anchor="t">
            <a:spAutoFit/>
          </a:bodyPr>
          <a:lstStyle/>
          <a:p>
            <a:pPr algn="l">
              <a:lnSpc>
                <a:spcPts val="3125"/>
              </a:lnSpc>
            </a:pPr>
            <a:r>
              <a:rPr lang="en-US" sz="2000" dirty="0">
                <a:solidFill>
                  <a:srgbClr val="E5E0DF"/>
                </a:solidFill>
                <a:latin typeface="Roboto"/>
                <a:ea typeface="Roboto"/>
                <a:cs typeface="Roboto"/>
                <a:sym typeface="Roboto"/>
              </a:rPr>
              <a:t>At the airport level, major hubs such as Chicago O'Hare, Houston George Bush Intercontinental, and Denver International show higher average delays due to congestion, complex airspace management, and weather challenges. Conversely, smaller regional airports often achieve early departures due to less congestion and simpler operations.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15240" y="917077"/>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a:p>
          </p:txBody>
        </p:sp>
      </p:grpSp>
      <p:sp>
        <p:nvSpPr>
          <p:cNvPr id="6" name="TextBox 6"/>
          <p:cNvSpPr txBox="1"/>
          <p:nvPr/>
        </p:nvSpPr>
        <p:spPr>
          <a:xfrm>
            <a:off x="585044" y="392754"/>
            <a:ext cx="7111155" cy="977191"/>
          </a:xfrm>
          <a:prstGeom prst="rect">
            <a:avLst/>
          </a:prstGeom>
        </p:spPr>
        <p:txBody>
          <a:bodyPr wrap="square" lIns="0" tIns="0" rIns="0" bIns="0" rtlCol="0" anchor="t">
            <a:spAutoFit/>
          </a:bodyPr>
          <a:lstStyle/>
          <a:p>
            <a:pPr algn="l">
              <a:lnSpc>
                <a:spcPts val="3562"/>
              </a:lnSpc>
            </a:pPr>
            <a:r>
              <a:rPr lang="en-US" sz="4400" b="1" dirty="0">
                <a:solidFill>
                  <a:srgbClr val="FFFFFF"/>
                </a:solidFill>
                <a:latin typeface="Saira Medium"/>
                <a:ea typeface="Saira Medium"/>
                <a:cs typeface="Saira Medium"/>
                <a:sym typeface="Saira Medium"/>
              </a:rPr>
              <a:t>Route, Distance &amp; Traffic Impact</a:t>
            </a:r>
          </a:p>
        </p:txBody>
      </p:sp>
      <p:grpSp>
        <p:nvGrpSpPr>
          <p:cNvPr id="7" name="Group 7"/>
          <p:cNvGrpSpPr/>
          <p:nvPr/>
        </p:nvGrpSpPr>
        <p:grpSpPr>
          <a:xfrm>
            <a:off x="449557" y="1772385"/>
            <a:ext cx="7525788" cy="1566717"/>
            <a:chOff x="0" y="0"/>
            <a:chExt cx="10034384" cy="1589481"/>
          </a:xfrm>
        </p:grpSpPr>
        <p:sp>
          <p:nvSpPr>
            <p:cNvPr id="8" name="Freeform 8"/>
            <p:cNvSpPr/>
            <p:nvPr/>
          </p:nvSpPr>
          <p:spPr>
            <a:xfrm>
              <a:off x="12700" y="12700"/>
              <a:ext cx="10008997" cy="1564005"/>
            </a:xfrm>
            <a:custGeom>
              <a:avLst/>
              <a:gdLst/>
              <a:ahLst/>
              <a:cxnLst/>
              <a:rect l="l" t="t" r="r" b="b"/>
              <a:pathLst>
                <a:path w="10008997" h="1564005">
                  <a:moveTo>
                    <a:pt x="0" y="175514"/>
                  </a:moveTo>
                  <a:cubicBezTo>
                    <a:pt x="0" y="78613"/>
                    <a:pt x="79629" y="0"/>
                    <a:pt x="177927" y="0"/>
                  </a:cubicBezTo>
                  <a:lnTo>
                    <a:pt x="9831070" y="0"/>
                  </a:lnTo>
                  <a:cubicBezTo>
                    <a:pt x="9929368" y="0"/>
                    <a:pt x="10008997" y="78613"/>
                    <a:pt x="10008997" y="175514"/>
                  </a:cubicBezTo>
                  <a:lnTo>
                    <a:pt x="10008997" y="1388491"/>
                  </a:lnTo>
                  <a:cubicBezTo>
                    <a:pt x="10008997" y="1485392"/>
                    <a:pt x="9929368" y="1564005"/>
                    <a:pt x="9831070" y="1564005"/>
                  </a:cubicBezTo>
                  <a:lnTo>
                    <a:pt x="177927" y="1564005"/>
                  </a:lnTo>
                  <a:cubicBezTo>
                    <a:pt x="79629" y="1564132"/>
                    <a:pt x="0" y="1485519"/>
                    <a:pt x="0" y="1388491"/>
                  </a:cubicBezTo>
                  <a:close/>
                </a:path>
              </a:pathLst>
            </a:custGeom>
            <a:solidFill>
              <a:srgbClr val="030303">
                <a:alpha val="56078"/>
              </a:srgbClr>
            </a:solidFill>
            <a:ln w="12700">
              <a:solidFill>
                <a:srgbClr val="000000"/>
              </a:solidFill>
            </a:ln>
          </p:spPr>
          <p:txBody>
            <a:bodyPr/>
            <a:lstStyle/>
            <a:p>
              <a:endParaRPr lang="en-IN"/>
            </a:p>
          </p:txBody>
        </p:sp>
        <p:sp>
          <p:nvSpPr>
            <p:cNvPr id="9" name="Freeform 9"/>
            <p:cNvSpPr/>
            <p:nvPr/>
          </p:nvSpPr>
          <p:spPr>
            <a:xfrm>
              <a:off x="0" y="0"/>
              <a:ext cx="10034397" cy="1589405"/>
            </a:xfrm>
            <a:custGeom>
              <a:avLst/>
              <a:gdLst/>
              <a:ahLst/>
              <a:cxnLst/>
              <a:rect l="l" t="t" r="r" b="b"/>
              <a:pathLst>
                <a:path w="10034397" h="1589405">
                  <a:moveTo>
                    <a:pt x="0" y="188214"/>
                  </a:moveTo>
                  <a:cubicBezTo>
                    <a:pt x="0" y="84074"/>
                    <a:pt x="85471" y="0"/>
                    <a:pt x="190627" y="0"/>
                  </a:cubicBezTo>
                  <a:lnTo>
                    <a:pt x="9843770" y="0"/>
                  </a:lnTo>
                  <a:lnTo>
                    <a:pt x="9843770" y="12700"/>
                  </a:lnTo>
                  <a:lnTo>
                    <a:pt x="9843770" y="0"/>
                  </a:lnTo>
                  <a:cubicBezTo>
                    <a:pt x="9948926" y="0"/>
                    <a:pt x="10034397" y="84074"/>
                    <a:pt x="10034397" y="188214"/>
                  </a:cubicBezTo>
                  <a:lnTo>
                    <a:pt x="10021697" y="188214"/>
                  </a:lnTo>
                  <a:lnTo>
                    <a:pt x="10034397" y="188214"/>
                  </a:lnTo>
                  <a:lnTo>
                    <a:pt x="10034397" y="1401191"/>
                  </a:lnTo>
                  <a:lnTo>
                    <a:pt x="10021697" y="1401191"/>
                  </a:lnTo>
                  <a:lnTo>
                    <a:pt x="10034397" y="1401191"/>
                  </a:lnTo>
                  <a:cubicBezTo>
                    <a:pt x="10034397" y="1505331"/>
                    <a:pt x="9948926" y="1589405"/>
                    <a:pt x="9843770" y="1589405"/>
                  </a:cubicBezTo>
                  <a:lnTo>
                    <a:pt x="9843770" y="1576705"/>
                  </a:lnTo>
                  <a:lnTo>
                    <a:pt x="9843770" y="1589405"/>
                  </a:lnTo>
                  <a:lnTo>
                    <a:pt x="190627" y="1589405"/>
                  </a:lnTo>
                  <a:lnTo>
                    <a:pt x="190627" y="1576705"/>
                  </a:lnTo>
                  <a:lnTo>
                    <a:pt x="190627" y="1589405"/>
                  </a:lnTo>
                  <a:cubicBezTo>
                    <a:pt x="85471" y="1589532"/>
                    <a:pt x="0" y="1505331"/>
                    <a:pt x="0" y="1401191"/>
                  </a:cubicBezTo>
                  <a:lnTo>
                    <a:pt x="0" y="188214"/>
                  </a:lnTo>
                  <a:lnTo>
                    <a:pt x="12700" y="188214"/>
                  </a:lnTo>
                  <a:lnTo>
                    <a:pt x="0" y="188214"/>
                  </a:lnTo>
                  <a:moveTo>
                    <a:pt x="25400" y="188214"/>
                  </a:moveTo>
                  <a:lnTo>
                    <a:pt x="25400" y="1401191"/>
                  </a:lnTo>
                  <a:lnTo>
                    <a:pt x="12700" y="1401191"/>
                  </a:lnTo>
                  <a:lnTo>
                    <a:pt x="25400" y="1401191"/>
                  </a:lnTo>
                  <a:cubicBezTo>
                    <a:pt x="25400" y="1490980"/>
                    <a:pt x="99187" y="1564005"/>
                    <a:pt x="190627" y="1564005"/>
                  </a:cubicBezTo>
                  <a:lnTo>
                    <a:pt x="9843770" y="1564005"/>
                  </a:lnTo>
                  <a:cubicBezTo>
                    <a:pt x="9935210" y="1564005"/>
                    <a:pt x="10008997" y="1490980"/>
                    <a:pt x="10008997" y="1401191"/>
                  </a:cubicBezTo>
                  <a:lnTo>
                    <a:pt x="10008997" y="188214"/>
                  </a:lnTo>
                  <a:cubicBezTo>
                    <a:pt x="10008997" y="98425"/>
                    <a:pt x="9935210" y="25400"/>
                    <a:pt x="9843770" y="25400"/>
                  </a:cubicBezTo>
                  <a:lnTo>
                    <a:pt x="190627" y="25400"/>
                  </a:lnTo>
                  <a:lnTo>
                    <a:pt x="190627" y="12700"/>
                  </a:lnTo>
                  <a:lnTo>
                    <a:pt x="190627" y="25400"/>
                  </a:lnTo>
                  <a:cubicBezTo>
                    <a:pt x="99187" y="25400"/>
                    <a:pt x="25400" y="98425"/>
                    <a:pt x="25400" y="188214"/>
                  </a:cubicBezTo>
                  <a:close/>
                </a:path>
              </a:pathLst>
            </a:custGeom>
            <a:solidFill>
              <a:srgbClr val="FC8337"/>
            </a:solidFill>
            <a:ln w="12700">
              <a:solidFill>
                <a:srgbClr val="000000"/>
              </a:solidFill>
            </a:ln>
          </p:spPr>
          <p:txBody>
            <a:bodyPr/>
            <a:lstStyle/>
            <a:p>
              <a:endParaRPr lang="en-IN"/>
            </a:p>
          </p:txBody>
        </p:sp>
      </p:grpSp>
      <p:sp>
        <p:nvSpPr>
          <p:cNvPr id="10" name="TextBox 10"/>
          <p:cNvSpPr txBox="1"/>
          <p:nvPr/>
        </p:nvSpPr>
        <p:spPr>
          <a:xfrm>
            <a:off x="688843" y="2073724"/>
            <a:ext cx="3235325" cy="265457"/>
          </a:xfrm>
          <a:prstGeom prst="rect">
            <a:avLst/>
          </a:prstGeom>
        </p:spPr>
        <p:txBody>
          <a:bodyPr wrap="square" lIns="0" tIns="0" rIns="0" bIns="0" rtlCol="0" anchor="t">
            <a:spAutoFit/>
          </a:bodyPr>
          <a:lstStyle/>
          <a:p>
            <a:pPr algn="l">
              <a:lnSpc>
                <a:spcPts val="1750"/>
              </a:lnSpc>
            </a:pPr>
            <a:r>
              <a:rPr lang="en-US" sz="2400" b="1" dirty="0">
                <a:solidFill>
                  <a:srgbClr val="E5E0DF"/>
                </a:solidFill>
                <a:latin typeface="Saira Medium"/>
                <a:ea typeface="Saira Medium"/>
                <a:cs typeface="Saira Medium"/>
                <a:sym typeface="Saira Medium"/>
              </a:rPr>
              <a:t>High-Delay Routes</a:t>
            </a:r>
          </a:p>
        </p:txBody>
      </p:sp>
      <p:sp>
        <p:nvSpPr>
          <p:cNvPr id="11" name="TextBox 11"/>
          <p:cNvSpPr txBox="1"/>
          <p:nvPr/>
        </p:nvSpPr>
        <p:spPr>
          <a:xfrm>
            <a:off x="697440" y="2488208"/>
            <a:ext cx="7287440" cy="615553"/>
          </a:xfrm>
          <a:prstGeom prst="rect">
            <a:avLst/>
          </a:prstGeom>
        </p:spPr>
        <p:txBody>
          <a:bodyPr wrap="square" lIns="0" tIns="0" rIns="0" bIns="0" rtlCol="0" anchor="t">
            <a:spAutoFit/>
          </a:bodyPr>
          <a:lstStyle/>
          <a:p>
            <a:pPr algn="l"/>
            <a:r>
              <a:rPr lang="en-US" sz="2000" dirty="0">
                <a:solidFill>
                  <a:srgbClr val="E5E0DF"/>
                </a:solidFill>
                <a:latin typeface="Roboto"/>
                <a:ea typeface="Roboto"/>
                <a:cs typeface="Roboto"/>
                <a:sym typeface="Roboto"/>
              </a:rPr>
              <a:t>Specific origin–destination pairs with persistently high delays despite sufficient flight volume, often involving major hubs</a:t>
            </a:r>
          </a:p>
        </p:txBody>
      </p:sp>
      <p:grpSp>
        <p:nvGrpSpPr>
          <p:cNvPr id="12" name="Group 12"/>
          <p:cNvGrpSpPr/>
          <p:nvPr/>
        </p:nvGrpSpPr>
        <p:grpSpPr>
          <a:xfrm>
            <a:off x="425568" y="3721652"/>
            <a:ext cx="7525788" cy="1675695"/>
            <a:chOff x="0" y="0"/>
            <a:chExt cx="10034384" cy="1277544"/>
          </a:xfrm>
        </p:grpSpPr>
        <p:sp>
          <p:nvSpPr>
            <p:cNvPr id="13" name="Freeform 13"/>
            <p:cNvSpPr/>
            <p:nvPr/>
          </p:nvSpPr>
          <p:spPr>
            <a:xfrm>
              <a:off x="12700" y="12700"/>
              <a:ext cx="10008997" cy="1252093"/>
            </a:xfrm>
            <a:custGeom>
              <a:avLst/>
              <a:gdLst/>
              <a:ahLst/>
              <a:cxnLst/>
              <a:rect l="l" t="t" r="r" b="b"/>
              <a:pathLst>
                <a:path w="10008997" h="1252093">
                  <a:moveTo>
                    <a:pt x="0" y="175514"/>
                  </a:moveTo>
                  <a:cubicBezTo>
                    <a:pt x="0" y="78613"/>
                    <a:pt x="80010" y="0"/>
                    <a:pt x="178689" y="0"/>
                  </a:cubicBezTo>
                  <a:lnTo>
                    <a:pt x="9830308" y="0"/>
                  </a:lnTo>
                  <a:cubicBezTo>
                    <a:pt x="9928987" y="0"/>
                    <a:pt x="10008997" y="78613"/>
                    <a:pt x="10008997" y="175514"/>
                  </a:cubicBezTo>
                  <a:lnTo>
                    <a:pt x="10008997" y="1076579"/>
                  </a:lnTo>
                  <a:cubicBezTo>
                    <a:pt x="10008997" y="1173480"/>
                    <a:pt x="9928987" y="1252093"/>
                    <a:pt x="9830308" y="1252093"/>
                  </a:cubicBezTo>
                  <a:lnTo>
                    <a:pt x="178689" y="1252093"/>
                  </a:lnTo>
                  <a:cubicBezTo>
                    <a:pt x="80010" y="1252093"/>
                    <a:pt x="0" y="1173480"/>
                    <a:pt x="0" y="1076579"/>
                  </a:cubicBezTo>
                  <a:close/>
                </a:path>
              </a:pathLst>
            </a:custGeom>
            <a:solidFill>
              <a:srgbClr val="030303">
                <a:alpha val="56078"/>
              </a:srgbClr>
            </a:solidFill>
            <a:ln w="12700">
              <a:solidFill>
                <a:srgbClr val="000000"/>
              </a:solidFill>
            </a:ln>
          </p:spPr>
          <p:txBody>
            <a:bodyPr/>
            <a:lstStyle/>
            <a:p>
              <a:endParaRPr lang="en-IN" dirty="0"/>
            </a:p>
          </p:txBody>
        </p:sp>
        <p:sp>
          <p:nvSpPr>
            <p:cNvPr id="14" name="Freeform 14"/>
            <p:cNvSpPr/>
            <p:nvPr/>
          </p:nvSpPr>
          <p:spPr>
            <a:xfrm>
              <a:off x="0" y="0"/>
              <a:ext cx="10034397" cy="1277493"/>
            </a:xfrm>
            <a:custGeom>
              <a:avLst/>
              <a:gdLst/>
              <a:ahLst/>
              <a:cxnLst/>
              <a:rect l="l" t="t" r="r" b="b"/>
              <a:pathLst>
                <a:path w="10034397" h="1277493">
                  <a:moveTo>
                    <a:pt x="0" y="188214"/>
                  </a:moveTo>
                  <a:cubicBezTo>
                    <a:pt x="0" y="84074"/>
                    <a:pt x="85852" y="0"/>
                    <a:pt x="191389" y="0"/>
                  </a:cubicBezTo>
                  <a:lnTo>
                    <a:pt x="9843008" y="0"/>
                  </a:lnTo>
                  <a:lnTo>
                    <a:pt x="9843008" y="12700"/>
                  </a:lnTo>
                  <a:lnTo>
                    <a:pt x="9843008" y="0"/>
                  </a:lnTo>
                  <a:cubicBezTo>
                    <a:pt x="9948545" y="0"/>
                    <a:pt x="10034397" y="84074"/>
                    <a:pt x="10034397" y="188214"/>
                  </a:cubicBezTo>
                  <a:lnTo>
                    <a:pt x="10021697" y="188214"/>
                  </a:lnTo>
                  <a:lnTo>
                    <a:pt x="10034397" y="188214"/>
                  </a:lnTo>
                  <a:lnTo>
                    <a:pt x="10034397" y="1089279"/>
                  </a:lnTo>
                  <a:lnTo>
                    <a:pt x="10021697" y="1089279"/>
                  </a:lnTo>
                  <a:lnTo>
                    <a:pt x="10034397" y="1089279"/>
                  </a:lnTo>
                  <a:cubicBezTo>
                    <a:pt x="10034397" y="1193419"/>
                    <a:pt x="9948545" y="1277493"/>
                    <a:pt x="9843008" y="1277493"/>
                  </a:cubicBezTo>
                  <a:lnTo>
                    <a:pt x="9843008" y="1264793"/>
                  </a:lnTo>
                  <a:lnTo>
                    <a:pt x="9843008" y="1277493"/>
                  </a:lnTo>
                  <a:lnTo>
                    <a:pt x="191389" y="1277493"/>
                  </a:lnTo>
                  <a:lnTo>
                    <a:pt x="191389" y="1264793"/>
                  </a:lnTo>
                  <a:lnTo>
                    <a:pt x="191389" y="1277493"/>
                  </a:lnTo>
                  <a:cubicBezTo>
                    <a:pt x="85852" y="1277493"/>
                    <a:pt x="0" y="1193419"/>
                    <a:pt x="0" y="1089279"/>
                  </a:cubicBezTo>
                  <a:lnTo>
                    <a:pt x="0" y="188214"/>
                  </a:lnTo>
                  <a:lnTo>
                    <a:pt x="12700" y="188214"/>
                  </a:lnTo>
                  <a:lnTo>
                    <a:pt x="0" y="188214"/>
                  </a:lnTo>
                  <a:moveTo>
                    <a:pt x="25400" y="188214"/>
                  </a:moveTo>
                  <a:lnTo>
                    <a:pt x="25400" y="1089279"/>
                  </a:lnTo>
                  <a:lnTo>
                    <a:pt x="12700" y="1089279"/>
                  </a:lnTo>
                  <a:lnTo>
                    <a:pt x="25400" y="1089279"/>
                  </a:lnTo>
                  <a:cubicBezTo>
                    <a:pt x="25400" y="1179068"/>
                    <a:pt x="99441" y="1252093"/>
                    <a:pt x="191389" y="1252093"/>
                  </a:cubicBezTo>
                  <a:lnTo>
                    <a:pt x="9843008" y="1252093"/>
                  </a:lnTo>
                  <a:cubicBezTo>
                    <a:pt x="9934828" y="1252093"/>
                    <a:pt x="10008997" y="1178941"/>
                    <a:pt x="10008997" y="1089279"/>
                  </a:cubicBezTo>
                  <a:lnTo>
                    <a:pt x="10008997" y="188214"/>
                  </a:lnTo>
                  <a:cubicBezTo>
                    <a:pt x="10008997" y="98552"/>
                    <a:pt x="9934829" y="25400"/>
                    <a:pt x="9843008" y="25400"/>
                  </a:cubicBezTo>
                  <a:lnTo>
                    <a:pt x="191389" y="25400"/>
                  </a:lnTo>
                  <a:lnTo>
                    <a:pt x="191389" y="12700"/>
                  </a:lnTo>
                  <a:lnTo>
                    <a:pt x="191389" y="25400"/>
                  </a:lnTo>
                  <a:cubicBezTo>
                    <a:pt x="99441" y="25400"/>
                    <a:pt x="25400" y="98552"/>
                    <a:pt x="25400" y="188214"/>
                  </a:cubicBezTo>
                  <a:close/>
                </a:path>
              </a:pathLst>
            </a:custGeom>
            <a:solidFill>
              <a:srgbClr val="FC8337"/>
            </a:solidFill>
            <a:ln w="12700">
              <a:solidFill>
                <a:srgbClr val="000000"/>
              </a:solidFill>
            </a:ln>
          </p:spPr>
          <p:txBody>
            <a:bodyPr/>
            <a:lstStyle/>
            <a:p>
              <a:endParaRPr lang="en-IN"/>
            </a:p>
          </p:txBody>
        </p:sp>
      </p:grpSp>
      <p:sp>
        <p:nvSpPr>
          <p:cNvPr id="15" name="TextBox 15"/>
          <p:cNvSpPr txBox="1"/>
          <p:nvPr/>
        </p:nvSpPr>
        <p:spPr>
          <a:xfrm>
            <a:off x="721995" y="3979857"/>
            <a:ext cx="3291245" cy="265457"/>
          </a:xfrm>
          <a:prstGeom prst="rect">
            <a:avLst/>
          </a:prstGeom>
        </p:spPr>
        <p:txBody>
          <a:bodyPr wrap="square" lIns="0" tIns="0" rIns="0" bIns="0" rtlCol="0" anchor="t">
            <a:spAutoFit/>
          </a:bodyPr>
          <a:lstStyle/>
          <a:p>
            <a:pPr algn="l">
              <a:lnSpc>
                <a:spcPts val="1750"/>
              </a:lnSpc>
            </a:pPr>
            <a:r>
              <a:rPr lang="en-US" sz="2400" b="1" dirty="0">
                <a:solidFill>
                  <a:srgbClr val="E5E0DF"/>
                </a:solidFill>
                <a:latin typeface="Saira Medium"/>
                <a:ea typeface="Saira Medium"/>
                <a:cs typeface="Saira Medium"/>
                <a:sym typeface="Saira Medium"/>
              </a:rPr>
              <a:t>Short-Haul Challenge </a:t>
            </a:r>
          </a:p>
        </p:txBody>
      </p:sp>
      <p:sp>
        <p:nvSpPr>
          <p:cNvPr id="16" name="TextBox 16"/>
          <p:cNvSpPr txBox="1"/>
          <p:nvPr/>
        </p:nvSpPr>
        <p:spPr>
          <a:xfrm>
            <a:off x="688843" y="4423936"/>
            <a:ext cx="7341547" cy="615553"/>
          </a:xfrm>
          <a:prstGeom prst="rect">
            <a:avLst/>
          </a:prstGeom>
        </p:spPr>
        <p:txBody>
          <a:bodyPr wrap="square" lIns="0" tIns="0" rIns="0" bIns="0" rtlCol="0" anchor="t">
            <a:spAutoFit/>
          </a:bodyPr>
          <a:lstStyle/>
          <a:p>
            <a:pPr algn="l"/>
            <a:r>
              <a:rPr lang="en-US" sz="2000" dirty="0">
                <a:solidFill>
                  <a:srgbClr val="E5E0DF"/>
                </a:solidFill>
                <a:latin typeface="Roboto"/>
                <a:ea typeface="Roboto"/>
                <a:cs typeface="Roboto"/>
                <a:sym typeface="Roboto"/>
              </a:rPr>
              <a:t>Higher average delays compared to long-haul flights due to limited recovery time and tighter scheduling</a:t>
            </a:r>
          </a:p>
        </p:txBody>
      </p:sp>
      <p:grpSp>
        <p:nvGrpSpPr>
          <p:cNvPr id="17" name="Group 17"/>
          <p:cNvGrpSpPr/>
          <p:nvPr/>
        </p:nvGrpSpPr>
        <p:grpSpPr>
          <a:xfrm>
            <a:off x="416043" y="5922414"/>
            <a:ext cx="7525788" cy="1566717"/>
            <a:chOff x="0" y="0"/>
            <a:chExt cx="10034384" cy="1277544"/>
          </a:xfrm>
        </p:grpSpPr>
        <p:sp>
          <p:nvSpPr>
            <p:cNvPr id="18" name="Freeform 18"/>
            <p:cNvSpPr/>
            <p:nvPr/>
          </p:nvSpPr>
          <p:spPr>
            <a:xfrm>
              <a:off x="12700" y="12700"/>
              <a:ext cx="10008997" cy="1252093"/>
            </a:xfrm>
            <a:custGeom>
              <a:avLst/>
              <a:gdLst/>
              <a:ahLst/>
              <a:cxnLst/>
              <a:rect l="l" t="t" r="r" b="b"/>
              <a:pathLst>
                <a:path w="10008997" h="1252093">
                  <a:moveTo>
                    <a:pt x="0" y="175514"/>
                  </a:moveTo>
                  <a:cubicBezTo>
                    <a:pt x="0" y="78613"/>
                    <a:pt x="80010" y="0"/>
                    <a:pt x="178689" y="0"/>
                  </a:cubicBezTo>
                  <a:lnTo>
                    <a:pt x="9830308" y="0"/>
                  </a:lnTo>
                  <a:cubicBezTo>
                    <a:pt x="9928987" y="0"/>
                    <a:pt x="10008997" y="78613"/>
                    <a:pt x="10008997" y="175514"/>
                  </a:cubicBezTo>
                  <a:lnTo>
                    <a:pt x="10008997" y="1076579"/>
                  </a:lnTo>
                  <a:cubicBezTo>
                    <a:pt x="10008997" y="1173480"/>
                    <a:pt x="9928987" y="1252093"/>
                    <a:pt x="9830308" y="1252093"/>
                  </a:cubicBezTo>
                  <a:lnTo>
                    <a:pt x="178689" y="1252093"/>
                  </a:lnTo>
                  <a:cubicBezTo>
                    <a:pt x="80010" y="1252093"/>
                    <a:pt x="0" y="1173480"/>
                    <a:pt x="0" y="1076579"/>
                  </a:cubicBezTo>
                  <a:close/>
                </a:path>
              </a:pathLst>
            </a:custGeom>
            <a:solidFill>
              <a:srgbClr val="030303">
                <a:alpha val="56078"/>
              </a:srgbClr>
            </a:solidFill>
            <a:ln w="12700">
              <a:solidFill>
                <a:srgbClr val="000000"/>
              </a:solidFill>
            </a:ln>
          </p:spPr>
          <p:txBody>
            <a:bodyPr/>
            <a:lstStyle/>
            <a:p>
              <a:endParaRPr lang="en-IN"/>
            </a:p>
          </p:txBody>
        </p:sp>
        <p:sp>
          <p:nvSpPr>
            <p:cNvPr id="19" name="Freeform 19"/>
            <p:cNvSpPr/>
            <p:nvPr/>
          </p:nvSpPr>
          <p:spPr>
            <a:xfrm>
              <a:off x="0" y="0"/>
              <a:ext cx="10034397" cy="1277493"/>
            </a:xfrm>
            <a:custGeom>
              <a:avLst/>
              <a:gdLst/>
              <a:ahLst/>
              <a:cxnLst/>
              <a:rect l="l" t="t" r="r" b="b"/>
              <a:pathLst>
                <a:path w="10034397" h="1277493">
                  <a:moveTo>
                    <a:pt x="0" y="188214"/>
                  </a:moveTo>
                  <a:cubicBezTo>
                    <a:pt x="0" y="84074"/>
                    <a:pt x="85852" y="0"/>
                    <a:pt x="191389" y="0"/>
                  </a:cubicBezTo>
                  <a:lnTo>
                    <a:pt x="9843008" y="0"/>
                  </a:lnTo>
                  <a:lnTo>
                    <a:pt x="9843008" y="12700"/>
                  </a:lnTo>
                  <a:lnTo>
                    <a:pt x="9843008" y="0"/>
                  </a:lnTo>
                  <a:cubicBezTo>
                    <a:pt x="9948545" y="0"/>
                    <a:pt x="10034397" y="84074"/>
                    <a:pt x="10034397" y="188214"/>
                  </a:cubicBezTo>
                  <a:lnTo>
                    <a:pt x="10021697" y="188214"/>
                  </a:lnTo>
                  <a:lnTo>
                    <a:pt x="10034397" y="188214"/>
                  </a:lnTo>
                  <a:lnTo>
                    <a:pt x="10034397" y="1089279"/>
                  </a:lnTo>
                  <a:lnTo>
                    <a:pt x="10021697" y="1089279"/>
                  </a:lnTo>
                  <a:lnTo>
                    <a:pt x="10034397" y="1089279"/>
                  </a:lnTo>
                  <a:cubicBezTo>
                    <a:pt x="10034397" y="1193419"/>
                    <a:pt x="9948545" y="1277493"/>
                    <a:pt x="9843008" y="1277493"/>
                  </a:cubicBezTo>
                  <a:lnTo>
                    <a:pt x="9843008" y="1264793"/>
                  </a:lnTo>
                  <a:lnTo>
                    <a:pt x="9843008" y="1277493"/>
                  </a:lnTo>
                  <a:lnTo>
                    <a:pt x="191389" y="1277493"/>
                  </a:lnTo>
                  <a:lnTo>
                    <a:pt x="191389" y="1264793"/>
                  </a:lnTo>
                  <a:lnTo>
                    <a:pt x="191389" y="1277493"/>
                  </a:lnTo>
                  <a:cubicBezTo>
                    <a:pt x="85852" y="1277493"/>
                    <a:pt x="0" y="1193419"/>
                    <a:pt x="0" y="1089279"/>
                  </a:cubicBezTo>
                  <a:lnTo>
                    <a:pt x="0" y="188214"/>
                  </a:lnTo>
                  <a:lnTo>
                    <a:pt x="12700" y="188214"/>
                  </a:lnTo>
                  <a:lnTo>
                    <a:pt x="0" y="188214"/>
                  </a:lnTo>
                  <a:moveTo>
                    <a:pt x="25400" y="188214"/>
                  </a:moveTo>
                  <a:lnTo>
                    <a:pt x="25400" y="1089279"/>
                  </a:lnTo>
                  <a:lnTo>
                    <a:pt x="12700" y="1089279"/>
                  </a:lnTo>
                  <a:lnTo>
                    <a:pt x="25400" y="1089279"/>
                  </a:lnTo>
                  <a:cubicBezTo>
                    <a:pt x="25400" y="1179068"/>
                    <a:pt x="99441" y="1252093"/>
                    <a:pt x="191389" y="1252093"/>
                  </a:cubicBezTo>
                  <a:lnTo>
                    <a:pt x="9843008" y="1252093"/>
                  </a:lnTo>
                  <a:cubicBezTo>
                    <a:pt x="9934828" y="1252093"/>
                    <a:pt x="10008997" y="1178941"/>
                    <a:pt x="10008997" y="1089279"/>
                  </a:cubicBezTo>
                  <a:lnTo>
                    <a:pt x="10008997" y="188214"/>
                  </a:lnTo>
                  <a:cubicBezTo>
                    <a:pt x="10008997" y="98552"/>
                    <a:pt x="9934829" y="25400"/>
                    <a:pt x="9843008" y="25400"/>
                  </a:cubicBezTo>
                  <a:lnTo>
                    <a:pt x="191389" y="25400"/>
                  </a:lnTo>
                  <a:lnTo>
                    <a:pt x="191389" y="12700"/>
                  </a:lnTo>
                  <a:lnTo>
                    <a:pt x="191389" y="25400"/>
                  </a:lnTo>
                  <a:cubicBezTo>
                    <a:pt x="99441" y="25400"/>
                    <a:pt x="25400" y="98552"/>
                    <a:pt x="25400" y="188214"/>
                  </a:cubicBezTo>
                  <a:close/>
                </a:path>
              </a:pathLst>
            </a:custGeom>
            <a:solidFill>
              <a:srgbClr val="FC8337"/>
            </a:solidFill>
            <a:ln w="12700">
              <a:solidFill>
                <a:srgbClr val="000000"/>
              </a:solidFill>
            </a:ln>
          </p:spPr>
          <p:txBody>
            <a:bodyPr/>
            <a:lstStyle/>
            <a:p>
              <a:endParaRPr lang="en-IN"/>
            </a:p>
          </p:txBody>
        </p:sp>
      </p:grpSp>
      <p:sp>
        <p:nvSpPr>
          <p:cNvPr id="20" name="TextBox 20"/>
          <p:cNvSpPr txBox="1"/>
          <p:nvPr/>
        </p:nvSpPr>
        <p:spPr>
          <a:xfrm>
            <a:off x="721995" y="6177907"/>
            <a:ext cx="3974154" cy="265457"/>
          </a:xfrm>
          <a:prstGeom prst="rect">
            <a:avLst/>
          </a:prstGeom>
        </p:spPr>
        <p:txBody>
          <a:bodyPr wrap="square" lIns="0" tIns="0" rIns="0" bIns="0" rtlCol="0" anchor="t">
            <a:spAutoFit/>
          </a:bodyPr>
          <a:lstStyle/>
          <a:p>
            <a:pPr algn="l">
              <a:lnSpc>
                <a:spcPts val="1750"/>
              </a:lnSpc>
            </a:pPr>
            <a:r>
              <a:rPr lang="en-US" sz="2400" b="1" dirty="0">
                <a:solidFill>
                  <a:srgbClr val="E5E0DF"/>
                </a:solidFill>
                <a:latin typeface="Saira Medium"/>
                <a:ea typeface="Saira Medium"/>
                <a:cs typeface="Saira Medium"/>
                <a:sym typeface="Saira Medium"/>
              </a:rPr>
              <a:t>Congestion Amplification </a:t>
            </a:r>
          </a:p>
        </p:txBody>
      </p:sp>
      <p:sp>
        <p:nvSpPr>
          <p:cNvPr id="21" name="TextBox 21"/>
          <p:cNvSpPr txBox="1"/>
          <p:nvPr/>
        </p:nvSpPr>
        <p:spPr>
          <a:xfrm>
            <a:off x="697440" y="6580324"/>
            <a:ext cx="7176345" cy="615553"/>
          </a:xfrm>
          <a:prstGeom prst="rect">
            <a:avLst/>
          </a:prstGeom>
        </p:spPr>
        <p:txBody>
          <a:bodyPr lIns="0" tIns="0" rIns="0" bIns="0" rtlCol="0" anchor="t">
            <a:spAutoFit/>
          </a:bodyPr>
          <a:lstStyle/>
          <a:p>
            <a:pPr algn="l"/>
            <a:r>
              <a:rPr lang="en-US" sz="2000" dirty="0">
                <a:solidFill>
                  <a:srgbClr val="E5E0DF"/>
                </a:solidFill>
                <a:latin typeface="Roboto"/>
                <a:ea typeface="Roboto"/>
                <a:cs typeface="Roboto"/>
                <a:sym typeface="Roboto"/>
              </a:rPr>
              <a:t>High-traffic routes and airports further amplify delays through aircraft rotation dependencies</a:t>
            </a:r>
          </a:p>
        </p:txBody>
      </p:sp>
      <p:sp>
        <p:nvSpPr>
          <p:cNvPr id="22" name="Freeform 22" descr="preencoded.png"/>
          <p:cNvSpPr/>
          <p:nvPr/>
        </p:nvSpPr>
        <p:spPr>
          <a:xfrm>
            <a:off x="8348628" y="114299"/>
            <a:ext cx="9939372" cy="7467601"/>
          </a:xfrm>
          <a:custGeom>
            <a:avLst/>
            <a:gdLst/>
            <a:ahLst/>
            <a:cxnLst/>
            <a:rect l="l" t="t" r="r" b="b"/>
            <a:pathLst>
              <a:path w="9254128" h="9254128">
                <a:moveTo>
                  <a:pt x="0" y="0"/>
                </a:moveTo>
                <a:lnTo>
                  <a:pt x="9254128" y="0"/>
                </a:lnTo>
                <a:lnTo>
                  <a:pt x="9254128" y="9254128"/>
                </a:lnTo>
                <a:lnTo>
                  <a:pt x="0" y="9254128"/>
                </a:lnTo>
                <a:lnTo>
                  <a:pt x="0" y="0"/>
                </a:lnTo>
                <a:close/>
              </a:path>
            </a:pathLst>
          </a:custGeom>
          <a:blipFill>
            <a:blip r:embed="rId3"/>
            <a:stretch>
              <a:fillRect/>
            </a:stretch>
          </a:blipFill>
        </p:spPr>
        <p:txBody>
          <a:bodyPr/>
          <a:lstStyle/>
          <a:p>
            <a:endParaRPr lang="en-IN"/>
          </a:p>
        </p:txBody>
      </p:sp>
      <p:sp>
        <p:nvSpPr>
          <p:cNvPr id="23" name="TextBox 23"/>
          <p:cNvSpPr txBox="1"/>
          <p:nvPr/>
        </p:nvSpPr>
        <p:spPr>
          <a:xfrm>
            <a:off x="8229600" y="8205656"/>
            <a:ext cx="9753600" cy="1231106"/>
          </a:xfrm>
          <a:prstGeom prst="rect">
            <a:avLst/>
          </a:prstGeom>
        </p:spPr>
        <p:txBody>
          <a:bodyPr wrap="square" lIns="0" tIns="0" rIns="0" bIns="0" rtlCol="0" anchor="t">
            <a:spAutoFit/>
          </a:bodyPr>
          <a:lstStyle/>
          <a:p>
            <a:pPr marL="342900" indent="-342900" algn="l">
              <a:buFont typeface="Arial" panose="020B0604020202020204" pitchFamily="34" charset="0"/>
              <a:buChar char="•"/>
            </a:pPr>
            <a:r>
              <a:rPr lang="en-US" sz="2000" dirty="0">
                <a:solidFill>
                  <a:srgbClr val="E5E0DF"/>
                </a:solidFill>
                <a:latin typeface="Roboto"/>
                <a:ea typeface="Roboto"/>
                <a:cs typeface="Roboto"/>
                <a:sym typeface="Roboto"/>
              </a:rPr>
              <a:t>Route-level analysis identifies specific problematic corridors where operational challenges persist. Short-haul flights, typically under 500 miles, experience disproportionately higher delays because shorter routes offer minimal opportunity to recover from initial delays during flight.</a:t>
            </a:r>
          </a:p>
        </p:txBody>
      </p:sp>
      <p:sp>
        <p:nvSpPr>
          <p:cNvPr id="24" name="TextBox 24"/>
          <p:cNvSpPr txBox="1"/>
          <p:nvPr/>
        </p:nvSpPr>
        <p:spPr>
          <a:xfrm>
            <a:off x="8458200" y="11204077"/>
            <a:ext cx="9254128" cy="525066"/>
          </a:xfrm>
          <a:prstGeom prst="rect">
            <a:avLst/>
          </a:prstGeom>
        </p:spPr>
        <p:txBody>
          <a:bodyPr lIns="0" tIns="0" rIns="0" bIns="0" rtlCol="0" anchor="t">
            <a:spAutoFit/>
          </a:bodyPr>
          <a:lstStyle/>
          <a:p>
            <a:pPr algn="l">
              <a:lnSpc>
                <a:spcPts val="1812"/>
              </a:lnSpc>
            </a:pPr>
            <a:r>
              <a:rPr lang="en-US" sz="1124">
                <a:solidFill>
                  <a:srgbClr val="E5E0DF"/>
                </a:solidFill>
                <a:latin typeface="Roboto"/>
                <a:ea typeface="Roboto"/>
                <a:cs typeface="Roboto"/>
                <a:sym typeface="Roboto"/>
              </a:rPr>
              <a:t>High-traffic routes connecting major business centres face compounded delays due to congestion at both origin and destination airports, coupled with complex aircraft rotation patterns where a single delayed aircraft affects multiple subsequent flights throughout the day.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a:p>
          </p:txBody>
        </p:sp>
      </p:grpSp>
      <p:sp>
        <p:nvSpPr>
          <p:cNvPr id="5" name="TextBox 5"/>
          <p:cNvSpPr txBox="1"/>
          <p:nvPr/>
        </p:nvSpPr>
        <p:spPr>
          <a:xfrm>
            <a:off x="894606" y="649491"/>
            <a:ext cx="8249393" cy="705321"/>
          </a:xfrm>
          <a:prstGeom prst="rect">
            <a:avLst/>
          </a:prstGeom>
        </p:spPr>
        <p:txBody>
          <a:bodyPr wrap="square" lIns="0" tIns="0" rIns="0" bIns="0" rtlCol="0" anchor="t">
            <a:spAutoFit/>
          </a:bodyPr>
          <a:lstStyle/>
          <a:p>
            <a:pPr algn="l">
              <a:lnSpc>
                <a:spcPts val="5500"/>
              </a:lnSpc>
            </a:pPr>
            <a:r>
              <a:rPr lang="en-US" sz="4400" b="1" dirty="0">
                <a:solidFill>
                  <a:srgbClr val="FFFFFF"/>
                </a:solidFill>
                <a:latin typeface="Saira Medium"/>
                <a:ea typeface="Saira Medium"/>
                <a:cs typeface="Saira Medium"/>
                <a:sym typeface="Saira Medium"/>
              </a:rPr>
              <a:t>Time-Based Delay Patterns</a:t>
            </a:r>
          </a:p>
        </p:txBody>
      </p:sp>
      <p:grpSp>
        <p:nvGrpSpPr>
          <p:cNvPr id="6" name="Group 6"/>
          <p:cNvGrpSpPr/>
          <p:nvPr/>
        </p:nvGrpSpPr>
        <p:grpSpPr>
          <a:xfrm>
            <a:off x="894607" y="3917899"/>
            <a:ext cx="16498786" cy="28575"/>
            <a:chOff x="0" y="0"/>
            <a:chExt cx="21998381" cy="38100"/>
          </a:xfrm>
        </p:grpSpPr>
        <p:sp>
          <p:nvSpPr>
            <p:cNvPr id="7" name="Freeform 7"/>
            <p:cNvSpPr/>
            <p:nvPr/>
          </p:nvSpPr>
          <p:spPr>
            <a:xfrm>
              <a:off x="0" y="0"/>
              <a:ext cx="21998432" cy="38100"/>
            </a:xfrm>
            <a:custGeom>
              <a:avLst/>
              <a:gdLst/>
              <a:ahLst/>
              <a:cxnLst/>
              <a:rect l="l" t="t" r="r" b="b"/>
              <a:pathLst>
                <a:path w="21998432" h="38100">
                  <a:moveTo>
                    <a:pt x="0" y="19050"/>
                  </a:moveTo>
                  <a:cubicBezTo>
                    <a:pt x="0" y="8509"/>
                    <a:pt x="8509" y="0"/>
                    <a:pt x="19050" y="0"/>
                  </a:cubicBezTo>
                  <a:lnTo>
                    <a:pt x="21979382" y="0"/>
                  </a:lnTo>
                  <a:cubicBezTo>
                    <a:pt x="21989923" y="0"/>
                    <a:pt x="21998432" y="8509"/>
                    <a:pt x="21998432" y="19050"/>
                  </a:cubicBezTo>
                  <a:cubicBezTo>
                    <a:pt x="21998432" y="29591"/>
                    <a:pt x="21989923" y="38100"/>
                    <a:pt x="21979382" y="38100"/>
                  </a:cubicBezTo>
                  <a:lnTo>
                    <a:pt x="19050" y="38100"/>
                  </a:lnTo>
                  <a:cubicBezTo>
                    <a:pt x="8509" y="38100"/>
                    <a:pt x="0" y="29591"/>
                    <a:pt x="0" y="19050"/>
                  </a:cubicBezTo>
                  <a:close/>
                </a:path>
              </a:pathLst>
            </a:custGeom>
            <a:solidFill>
              <a:srgbClr val="FFFFFF">
                <a:alpha val="5490"/>
              </a:srgbClr>
            </a:solidFill>
            <a:ln w="12700">
              <a:solidFill>
                <a:srgbClr val="000000"/>
              </a:solidFill>
            </a:ln>
          </p:spPr>
          <p:txBody>
            <a:bodyPr/>
            <a:lstStyle/>
            <a:p>
              <a:endParaRPr lang="en-IN"/>
            </a:p>
          </p:txBody>
        </p:sp>
      </p:grpSp>
      <p:grpSp>
        <p:nvGrpSpPr>
          <p:cNvPr id="8" name="Group 8"/>
          <p:cNvGrpSpPr/>
          <p:nvPr/>
        </p:nvGrpSpPr>
        <p:grpSpPr>
          <a:xfrm>
            <a:off x="4096045" y="3247053"/>
            <a:ext cx="28575" cy="670922"/>
            <a:chOff x="0" y="0"/>
            <a:chExt cx="38100" cy="894563"/>
          </a:xfrm>
        </p:grpSpPr>
        <p:sp>
          <p:nvSpPr>
            <p:cNvPr id="9" name="Freeform 9"/>
            <p:cNvSpPr/>
            <p:nvPr/>
          </p:nvSpPr>
          <p:spPr>
            <a:xfrm>
              <a:off x="0" y="0"/>
              <a:ext cx="38100" cy="894588"/>
            </a:xfrm>
            <a:custGeom>
              <a:avLst/>
              <a:gdLst/>
              <a:ahLst/>
              <a:cxnLst/>
              <a:rect l="l" t="t" r="r" b="b"/>
              <a:pathLst>
                <a:path w="38100" h="894588">
                  <a:moveTo>
                    <a:pt x="0" y="19050"/>
                  </a:moveTo>
                  <a:cubicBezTo>
                    <a:pt x="0" y="8509"/>
                    <a:pt x="8509" y="0"/>
                    <a:pt x="19050" y="0"/>
                  </a:cubicBezTo>
                  <a:cubicBezTo>
                    <a:pt x="29591" y="0"/>
                    <a:pt x="38100" y="8509"/>
                    <a:pt x="38100" y="19050"/>
                  </a:cubicBezTo>
                  <a:lnTo>
                    <a:pt x="38100" y="875538"/>
                  </a:lnTo>
                  <a:cubicBezTo>
                    <a:pt x="38100" y="886079"/>
                    <a:pt x="29591" y="894588"/>
                    <a:pt x="19050" y="894588"/>
                  </a:cubicBezTo>
                  <a:cubicBezTo>
                    <a:pt x="8509" y="894588"/>
                    <a:pt x="0" y="886079"/>
                    <a:pt x="0" y="875538"/>
                  </a:cubicBezTo>
                  <a:close/>
                </a:path>
              </a:pathLst>
            </a:custGeom>
            <a:solidFill>
              <a:srgbClr val="FC8337"/>
            </a:solidFill>
            <a:ln w="12700">
              <a:solidFill>
                <a:srgbClr val="000000"/>
              </a:solidFill>
            </a:ln>
          </p:spPr>
          <p:txBody>
            <a:bodyPr/>
            <a:lstStyle/>
            <a:p>
              <a:endParaRPr lang="en-IN"/>
            </a:p>
          </p:txBody>
        </p:sp>
      </p:grpSp>
      <p:grpSp>
        <p:nvGrpSpPr>
          <p:cNvPr id="10" name="Group 10"/>
          <p:cNvGrpSpPr/>
          <p:nvPr/>
        </p:nvGrpSpPr>
        <p:grpSpPr>
          <a:xfrm>
            <a:off x="3849291" y="3656781"/>
            <a:ext cx="522237" cy="522237"/>
            <a:chOff x="0" y="0"/>
            <a:chExt cx="696316" cy="696316"/>
          </a:xfrm>
        </p:grpSpPr>
        <p:sp>
          <p:nvSpPr>
            <p:cNvPr id="11" name="Freeform 11"/>
            <p:cNvSpPr/>
            <p:nvPr/>
          </p:nvSpPr>
          <p:spPr>
            <a:xfrm>
              <a:off x="12700" y="12700"/>
              <a:ext cx="670941" cy="670941"/>
            </a:xfrm>
            <a:custGeom>
              <a:avLst/>
              <a:gdLst/>
              <a:ahLst/>
              <a:cxnLst/>
              <a:rect l="l" t="t" r="r" b="b"/>
              <a:pathLst>
                <a:path w="670941" h="670941">
                  <a:moveTo>
                    <a:pt x="0" y="268478"/>
                  </a:moveTo>
                  <a:cubicBezTo>
                    <a:pt x="0" y="120142"/>
                    <a:pt x="120142" y="0"/>
                    <a:pt x="268478" y="0"/>
                  </a:cubicBezTo>
                  <a:lnTo>
                    <a:pt x="402463" y="0"/>
                  </a:lnTo>
                  <a:cubicBezTo>
                    <a:pt x="550672" y="0"/>
                    <a:pt x="670941" y="120142"/>
                    <a:pt x="670941" y="268478"/>
                  </a:cubicBezTo>
                  <a:lnTo>
                    <a:pt x="670941" y="402463"/>
                  </a:lnTo>
                  <a:cubicBezTo>
                    <a:pt x="670941" y="550672"/>
                    <a:pt x="550799" y="670941"/>
                    <a:pt x="402463" y="670941"/>
                  </a:cubicBezTo>
                  <a:lnTo>
                    <a:pt x="268478" y="670941"/>
                  </a:lnTo>
                  <a:cubicBezTo>
                    <a:pt x="120142" y="670941"/>
                    <a:pt x="0" y="550799"/>
                    <a:pt x="0" y="402463"/>
                  </a:cubicBezTo>
                  <a:close/>
                </a:path>
              </a:pathLst>
            </a:custGeom>
            <a:solidFill>
              <a:srgbClr val="030303"/>
            </a:solidFill>
            <a:ln w="12700">
              <a:solidFill>
                <a:srgbClr val="000000"/>
              </a:solidFill>
            </a:ln>
          </p:spPr>
          <p:txBody>
            <a:bodyPr/>
            <a:lstStyle/>
            <a:p>
              <a:endParaRPr lang="en-IN"/>
            </a:p>
          </p:txBody>
        </p:sp>
        <p:sp>
          <p:nvSpPr>
            <p:cNvPr id="12" name="Freeform 12"/>
            <p:cNvSpPr/>
            <p:nvPr/>
          </p:nvSpPr>
          <p:spPr>
            <a:xfrm>
              <a:off x="0" y="0"/>
              <a:ext cx="696341" cy="696341"/>
            </a:xfrm>
            <a:custGeom>
              <a:avLst/>
              <a:gdLst/>
              <a:ahLst/>
              <a:cxnLst/>
              <a:rect l="l" t="t" r="r" b="b"/>
              <a:pathLst>
                <a:path w="696341" h="696341">
                  <a:moveTo>
                    <a:pt x="0" y="281178"/>
                  </a:moveTo>
                  <a:cubicBezTo>
                    <a:pt x="0" y="125857"/>
                    <a:pt x="125857" y="0"/>
                    <a:pt x="281178" y="0"/>
                  </a:cubicBezTo>
                  <a:lnTo>
                    <a:pt x="415163" y="0"/>
                  </a:lnTo>
                  <a:lnTo>
                    <a:pt x="415163" y="12700"/>
                  </a:lnTo>
                  <a:lnTo>
                    <a:pt x="415163" y="0"/>
                  </a:lnTo>
                  <a:cubicBezTo>
                    <a:pt x="570484" y="0"/>
                    <a:pt x="696341" y="125857"/>
                    <a:pt x="696341" y="281178"/>
                  </a:cubicBezTo>
                  <a:lnTo>
                    <a:pt x="696341" y="415163"/>
                  </a:lnTo>
                  <a:lnTo>
                    <a:pt x="683641" y="415163"/>
                  </a:lnTo>
                  <a:lnTo>
                    <a:pt x="696341" y="415163"/>
                  </a:lnTo>
                  <a:cubicBezTo>
                    <a:pt x="696341" y="570484"/>
                    <a:pt x="570484" y="696341"/>
                    <a:pt x="415163" y="696341"/>
                  </a:cubicBezTo>
                  <a:lnTo>
                    <a:pt x="415163" y="683641"/>
                  </a:lnTo>
                  <a:lnTo>
                    <a:pt x="415163" y="696341"/>
                  </a:lnTo>
                  <a:lnTo>
                    <a:pt x="281178" y="696341"/>
                  </a:lnTo>
                  <a:lnTo>
                    <a:pt x="281178" y="683641"/>
                  </a:lnTo>
                  <a:lnTo>
                    <a:pt x="281178" y="696341"/>
                  </a:lnTo>
                  <a:cubicBezTo>
                    <a:pt x="125857" y="696341"/>
                    <a:pt x="0" y="570484"/>
                    <a:pt x="0" y="415163"/>
                  </a:cubicBezTo>
                  <a:lnTo>
                    <a:pt x="0" y="281178"/>
                  </a:lnTo>
                  <a:lnTo>
                    <a:pt x="12700" y="281178"/>
                  </a:lnTo>
                  <a:lnTo>
                    <a:pt x="0" y="281178"/>
                  </a:lnTo>
                  <a:moveTo>
                    <a:pt x="25400" y="281178"/>
                  </a:moveTo>
                  <a:lnTo>
                    <a:pt x="25400" y="415163"/>
                  </a:lnTo>
                  <a:lnTo>
                    <a:pt x="12700" y="415163"/>
                  </a:lnTo>
                  <a:lnTo>
                    <a:pt x="25400" y="415163"/>
                  </a:lnTo>
                  <a:cubicBezTo>
                    <a:pt x="25400" y="556387"/>
                    <a:pt x="139827" y="670941"/>
                    <a:pt x="281178" y="670941"/>
                  </a:cubicBezTo>
                  <a:lnTo>
                    <a:pt x="415163" y="670941"/>
                  </a:lnTo>
                  <a:cubicBezTo>
                    <a:pt x="556387" y="670941"/>
                    <a:pt x="670941" y="556514"/>
                    <a:pt x="670941" y="415163"/>
                  </a:cubicBezTo>
                  <a:lnTo>
                    <a:pt x="670941" y="281178"/>
                  </a:lnTo>
                  <a:lnTo>
                    <a:pt x="683641" y="281178"/>
                  </a:lnTo>
                  <a:lnTo>
                    <a:pt x="670941" y="281178"/>
                  </a:lnTo>
                  <a:cubicBezTo>
                    <a:pt x="670941" y="139827"/>
                    <a:pt x="556387" y="25400"/>
                    <a:pt x="415163" y="25400"/>
                  </a:cubicBezTo>
                  <a:lnTo>
                    <a:pt x="281178" y="25400"/>
                  </a:lnTo>
                  <a:lnTo>
                    <a:pt x="281178" y="12700"/>
                  </a:lnTo>
                  <a:lnTo>
                    <a:pt x="281178" y="25400"/>
                  </a:lnTo>
                  <a:cubicBezTo>
                    <a:pt x="139827" y="25400"/>
                    <a:pt x="25400" y="139827"/>
                    <a:pt x="25400" y="281178"/>
                  </a:cubicBezTo>
                  <a:close/>
                </a:path>
              </a:pathLst>
            </a:custGeom>
            <a:solidFill>
              <a:srgbClr val="FC8337"/>
            </a:solidFill>
            <a:ln w="12700">
              <a:solidFill>
                <a:srgbClr val="000000"/>
              </a:solidFill>
            </a:ln>
          </p:spPr>
          <p:txBody>
            <a:bodyPr/>
            <a:lstStyle/>
            <a:p>
              <a:endParaRPr lang="en-IN"/>
            </a:p>
          </p:txBody>
        </p:sp>
      </p:grpSp>
      <p:sp>
        <p:nvSpPr>
          <p:cNvPr id="13" name="TextBox 13"/>
          <p:cNvSpPr txBox="1"/>
          <p:nvPr/>
        </p:nvSpPr>
        <p:spPr>
          <a:xfrm>
            <a:off x="3942607" y="3755755"/>
            <a:ext cx="335461" cy="371770"/>
          </a:xfrm>
          <a:prstGeom prst="rect">
            <a:avLst/>
          </a:prstGeom>
        </p:spPr>
        <p:txBody>
          <a:bodyPr lIns="0" tIns="0" rIns="0" bIns="0" rtlCol="0" anchor="t">
            <a:spAutoFit/>
          </a:bodyPr>
          <a:lstStyle/>
          <a:p>
            <a:pPr algn="ctr">
              <a:lnSpc>
                <a:spcPts val="2625"/>
              </a:lnSpc>
            </a:pPr>
            <a:r>
              <a:rPr lang="en-US" sz="2625" b="1">
                <a:solidFill>
                  <a:srgbClr val="E5E0DF"/>
                </a:solidFill>
                <a:latin typeface="Saira Medium"/>
                <a:ea typeface="Saira Medium"/>
                <a:cs typeface="Saira Medium"/>
                <a:sym typeface="Saira Medium"/>
              </a:rPr>
              <a:t>1</a:t>
            </a:r>
          </a:p>
        </p:txBody>
      </p:sp>
      <p:sp>
        <p:nvSpPr>
          <p:cNvPr id="14" name="TextBox 14"/>
          <p:cNvSpPr txBox="1"/>
          <p:nvPr/>
        </p:nvSpPr>
        <p:spPr>
          <a:xfrm>
            <a:off x="2712539" y="1805140"/>
            <a:ext cx="2795883" cy="368503"/>
          </a:xfrm>
          <a:prstGeom prst="rect">
            <a:avLst/>
          </a:prstGeom>
        </p:spPr>
        <p:txBody>
          <a:bodyPr lIns="0" tIns="0" rIns="0" bIns="0" rtlCol="0" anchor="t">
            <a:spAutoFit/>
          </a:bodyPr>
          <a:lstStyle/>
          <a:p>
            <a:pPr algn="ctr">
              <a:lnSpc>
                <a:spcPts val="2750"/>
              </a:lnSpc>
            </a:pPr>
            <a:r>
              <a:rPr lang="en-US" sz="2400" b="1" dirty="0">
                <a:solidFill>
                  <a:srgbClr val="E5E0DF"/>
                </a:solidFill>
                <a:latin typeface="Saira Medium"/>
                <a:ea typeface="Saira Medium"/>
                <a:cs typeface="Saira Medium"/>
                <a:sym typeface="Saira Medium"/>
              </a:rPr>
              <a:t>Early Morning</a:t>
            </a:r>
          </a:p>
        </p:txBody>
      </p:sp>
      <p:sp>
        <p:nvSpPr>
          <p:cNvPr id="15" name="TextBox 15"/>
          <p:cNvSpPr txBox="1"/>
          <p:nvPr/>
        </p:nvSpPr>
        <p:spPr>
          <a:xfrm>
            <a:off x="1118149" y="2231527"/>
            <a:ext cx="5984672" cy="686085"/>
          </a:xfrm>
          <a:prstGeom prst="rect">
            <a:avLst/>
          </a:prstGeom>
        </p:spPr>
        <p:txBody>
          <a:bodyPr lIns="0" tIns="0" rIns="0" bIns="0" rtlCol="0" anchor="t">
            <a:spAutoFit/>
          </a:bodyPr>
          <a:lstStyle/>
          <a:p>
            <a:pPr algn="ctr">
              <a:lnSpc>
                <a:spcPts val="2812"/>
              </a:lnSpc>
            </a:pPr>
            <a:r>
              <a:rPr lang="en-US" dirty="0">
                <a:solidFill>
                  <a:srgbClr val="E5E0DF"/>
                </a:solidFill>
                <a:latin typeface="Roboto"/>
                <a:ea typeface="Roboto"/>
                <a:cs typeface="Roboto"/>
                <a:sym typeface="Roboto"/>
              </a:rPr>
              <a:t>Lowest delays with fresh crews and aircraft positioned overnight</a:t>
            </a:r>
          </a:p>
        </p:txBody>
      </p:sp>
      <p:grpSp>
        <p:nvGrpSpPr>
          <p:cNvPr id="16" name="Group 16"/>
          <p:cNvGrpSpPr/>
          <p:nvPr/>
        </p:nvGrpSpPr>
        <p:grpSpPr>
          <a:xfrm>
            <a:off x="7451674" y="3917823"/>
            <a:ext cx="28575" cy="670922"/>
            <a:chOff x="0" y="0"/>
            <a:chExt cx="38100" cy="894563"/>
          </a:xfrm>
        </p:grpSpPr>
        <p:sp>
          <p:nvSpPr>
            <p:cNvPr id="17" name="Freeform 17"/>
            <p:cNvSpPr/>
            <p:nvPr/>
          </p:nvSpPr>
          <p:spPr>
            <a:xfrm>
              <a:off x="0" y="0"/>
              <a:ext cx="38100" cy="894588"/>
            </a:xfrm>
            <a:custGeom>
              <a:avLst/>
              <a:gdLst/>
              <a:ahLst/>
              <a:cxnLst/>
              <a:rect l="l" t="t" r="r" b="b"/>
              <a:pathLst>
                <a:path w="38100" h="894588">
                  <a:moveTo>
                    <a:pt x="0" y="19050"/>
                  </a:moveTo>
                  <a:cubicBezTo>
                    <a:pt x="0" y="8509"/>
                    <a:pt x="8509" y="0"/>
                    <a:pt x="19050" y="0"/>
                  </a:cubicBezTo>
                  <a:cubicBezTo>
                    <a:pt x="29591" y="0"/>
                    <a:pt x="38100" y="8509"/>
                    <a:pt x="38100" y="19050"/>
                  </a:cubicBezTo>
                  <a:lnTo>
                    <a:pt x="38100" y="875538"/>
                  </a:lnTo>
                  <a:cubicBezTo>
                    <a:pt x="38100" y="886079"/>
                    <a:pt x="29591" y="894588"/>
                    <a:pt x="19050" y="894588"/>
                  </a:cubicBezTo>
                  <a:cubicBezTo>
                    <a:pt x="8509" y="894588"/>
                    <a:pt x="0" y="886079"/>
                    <a:pt x="0" y="875538"/>
                  </a:cubicBezTo>
                  <a:close/>
                </a:path>
              </a:pathLst>
            </a:custGeom>
            <a:solidFill>
              <a:srgbClr val="FC8337"/>
            </a:solidFill>
            <a:ln w="12700">
              <a:solidFill>
                <a:srgbClr val="000000"/>
              </a:solidFill>
            </a:ln>
          </p:spPr>
          <p:txBody>
            <a:bodyPr/>
            <a:lstStyle/>
            <a:p>
              <a:endParaRPr lang="en-IN"/>
            </a:p>
          </p:txBody>
        </p:sp>
      </p:grpSp>
      <p:grpSp>
        <p:nvGrpSpPr>
          <p:cNvPr id="18" name="Group 18"/>
          <p:cNvGrpSpPr/>
          <p:nvPr/>
        </p:nvGrpSpPr>
        <p:grpSpPr>
          <a:xfrm>
            <a:off x="7204920" y="3656781"/>
            <a:ext cx="522237" cy="522237"/>
            <a:chOff x="0" y="0"/>
            <a:chExt cx="696316" cy="696316"/>
          </a:xfrm>
        </p:grpSpPr>
        <p:sp>
          <p:nvSpPr>
            <p:cNvPr id="19" name="Freeform 19"/>
            <p:cNvSpPr/>
            <p:nvPr/>
          </p:nvSpPr>
          <p:spPr>
            <a:xfrm>
              <a:off x="12700" y="12700"/>
              <a:ext cx="670941" cy="670941"/>
            </a:xfrm>
            <a:custGeom>
              <a:avLst/>
              <a:gdLst/>
              <a:ahLst/>
              <a:cxnLst/>
              <a:rect l="l" t="t" r="r" b="b"/>
              <a:pathLst>
                <a:path w="670941" h="670941">
                  <a:moveTo>
                    <a:pt x="0" y="268478"/>
                  </a:moveTo>
                  <a:cubicBezTo>
                    <a:pt x="0" y="120142"/>
                    <a:pt x="120142" y="0"/>
                    <a:pt x="268478" y="0"/>
                  </a:cubicBezTo>
                  <a:lnTo>
                    <a:pt x="402463" y="0"/>
                  </a:lnTo>
                  <a:cubicBezTo>
                    <a:pt x="550672" y="0"/>
                    <a:pt x="670941" y="120142"/>
                    <a:pt x="670941" y="268478"/>
                  </a:cubicBezTo>
                  <a:lnTo>
                    <a:pt x="670941" y="402463"/>
                  </a:lnTo>
                  <a:cubicBezTo>
                    <a:pt x="670941" y="550672"/>
                    <a:pt x="550799" y="670941"/>
                    <a:pt x="402463" y="670941"/>
                  </a:cubicBezTo>
                  <a:lnTo>
                    <a:pt x="268478" y="670941"/>
                  </a:lnTo>
                  <a:cubicBezTo>
                    <a:pt x="120142" y="670941"/>
                    <a:pt x="0" y="550799"/>
                    <a:pt x="0" y="402463"/>
                  </a:cubicBezTo>
                  <a:close/>
                </a:path>
              </a:pathLst>
            </a:custGeom>
            <a:solidFill>
              <a:srgbClr val="030303"/>
            </a:solidFill>
            <a:ln w="12700">
              <a:solidFill>
                <a:srgbClr val="000000"/>
              </a:solidFill>
            </a:ln>
          </p:spPr>
          <p:txBody>
            <a:bodyPr/>
            <a:lstStyle/>
            <a:p>
              <a:endParaRPr lang="en-IN"/>
            </a:p>
          </p:txBody>
        </p:sp>
        <p:sp>
          <p:nvSpPr>
            <p:cNvPr id="20" name="Freeform 20"/>
            <p:cNvSpPr/>
            <p:nvPr/>
          </p:nvSpPr>
          <p:spPr>
            <a:xfrm>
              <a:off x="0" y="0"/>
              <a:ext cx="696341" cy="696341"/>
            </a:xfrm>
            <a:custGeom>
              <a:avLst/>
              <a:gdLst/>
              <a:ahLst/>
              <a:cxnLst/>
              <a:rect l="l" t="t" r="r" b="b"/>
              <a:pathLst>
                <a:path w="696341" h="696341">
                  <a:moveTo>
                    <a:pt x="0" y="281178"/>
                  </a:moveTo>
                  <a:cubicBezTo>
                    <a:pt x="0" y="125857"/>
                    <a:pt x="125857" y="0"/>
                    <a:pt x="281178" y="0"/>
                  </a:cubicBezTo>
                  <a:lnTo>
                    <a:pt x="415163" y="0"/>
                  </a:lnTo>
                  <a:lnTo>
                    <a:pt x="415163" y="12700"/>
                  </a:lnTo>
                  <a:lnTo>
                    <a:pt x="415163" y="0"/>
                  </a:lnTo>
                  <a:cubicBezTo>
                    <a:pt x="570484" y="0"/>
                    <a:pt x="696341" y="125857"/>
                    <a:pt x="696341" y="281178"/>
                  </a:cubicBezTo>
                  <a:lnTo>
                    <a:pt x="696341" y="415163"/>
                  </a:lnTo>
                  <a:lnTo>
                    <a:pt x="683641" y="415163"/>
                  </a:lnTo>
                  <a:lnTo>
                    <a:pt x="696341" y="415163"/>
                  </a:lnTo>
                  <a:cubicBezTo>
                    <a:pt x="696341" y="570484"/>
                    <a:pt x="570484" y="696341"/>
                    <a:pt x="415163" y="696341"/>
                  </a:cubicBezTo>
                  <a:lnTo>
                    <a:pt x="415163" y="683641"/>
                  </a:lnTo>
                  <a:lnTo>
                    <a:pt x="415163" y="696341"/>
                  </a:lnTo>
                  <a:lnTo>
                    <a:pt x="281178" y="696341"/>
                  </a:lnTo>
                  <a:lnTo>
                    <a:pt x="281178" y="683641"/>
                  </a:lnTo>
                  <a:lnTo>
                    <a:pt x="281178" y="696341"/>
                  </a:lnTo>
                  <a:cubicBezTo>
                    <a:pt x="125857" y="696341"/>
                    <a:pt x="0" y="570484"/>
                    <a:pt x="0" y="415163"/>
                  </a:cubicBezTo>
                  <a:lnTo>
                    <a:pt x="0" y="281178"/>
                  </a:lnTo>
                  <a:lnTo>
                    <a:pt x="12700" y="281178"/>
                  </a:lnTo>
                  <a:lnTo>
                    <a:pt x="0" y="281178"/>
                  </a:lnTo>
                  <a:moveTo>
                    <a:pt x="25400" y="281178"/>
                  </a:moveTo>
                  <a:lnTo>
                    <a:pt x="25400" y="415163"/>
                  </a:lnTo>
                  <a:lnTo>
                    <a:pt x="12700" y="415163"/>
                  </a:lnTo>
                  <a:lnTo>
                    <a:pt x="25400" y="415163"/>
                  </a:lnTo>
                  <a:cubicBezTo>
                    <a:pt x="25400" y="556387"/>
                    <a:pt x="139827" y="670941"/>
                    <a:pt x="281178" y="670941"/>
                  </a:cubicBezTo>
                  <a:lnTo>
                    <a:pt x="415163" y="670941"/>
                  </a:lnTo>
                  <a:cubicBezTo>
                    <a:pt x="556387" y="670941"/>
                    <a:pt x="670941" y="556514"/>
                    <a:pt x="670941" y="415163"/>
                  </a:cubicBezTo>
                  <a:lnTo>
                    <a:pt x="670941" y="281178"/>
                  </a:lnTo>
                  <a:lnTo>
                    <a:pt x="683641" y="281178"/>
                  </a:lnTo>
                  <a:lnTo>
                    <a:pt x="670941" y="281178"/>
                  </a:lnTo>
                  <a:cubicBezTo>
                    <a:pt x="670941" y="139827"/>
                    <a:pt x="556387" y="25400"/>
                    <a:pt x="415163" y="25400"/>
                  </a:cubicBezTo>
                  <a:lnTo>
                    <a:pt x="281178" y="25400"/>
                  </a:lnTo>
                  <a:lnTo>
                    <a:pt x="281178" y="12700"/>
                  </a:lnTo>
                  <a:lnTo>
                    <a:pt x="281178" y="25400"/>
                  </a:lnTo>
                  <a:cubicBezTo>
                    <a:pt x="139827" y="25400"/>
                    <a:pt x="25400" y="139827"/>
                    <a:pt x="25400" y="281178"/>
                  </a:cubicBezTo>
                  <a:close/>
                </a:path>
              </a:pathLst>
            </a:custGeom>
            <a:solidFill>
              <a:srgbClr val="FC8337"/>
            </a:solidFill>
            <a:ln w="12700">
              <a:solidFill>
                <a:srgbClr val="000000"/>
              </a:solidFill>
            </a:ln>
          </p:spPr>
          <p:txBody>
            <a:bodyPr/>
            <a:lstStyle/>
            <a:p>
              <a:endParaRPr lang="en-IN"/>
            </a:p>
          </p:txBody>
        </p:sp>
      </p:grpSp>
      <p:sp>
        <p:nvSpPr>
          <p:cNvPr id="21" name="TextBox 21"/>
          <p:cNvSpPr txBox="1"/>
          <p:nvPr/>
        </p:nvSpPr>
        <p:spPr>
          <a:xfrm>
            <a:off x="7298236" y="3755755"/>
            <a:ext cx="335461" cy="371770"/>
          </a:xfrm>
          <a:prstGeom prst="rect">
            <a:avLst/>
          </a:prstGeom>
        </p:spPr>
        <p:txBody>
          <a:bodyPr lIns="0" tIns="0" rIns="0" bIns="0" rtlCol="0" anchor="t">
            <a:spAutoFit/>
          </a:bodyPr>
          <a:lstStyle/>
          <a:p>
            <a:pPr algn="ctr">
              <a:lnSpc>
                <a:spcPts val="2625"/>
              </a:lnSpc>
            </a:pPr>
            <a:r>
              <a:rPr lang="en-US" sz="2625" b="1">
                <a:solidFill>
                  <a:srgbClr val="E5E0DF"/>
                </a:solidFill>
                <a:latin typeface="Saira Medium"/>
                <a:ea typeface="Saira Medium"/>
                <a:cs typeface="Saira Medium"/>
                <a:sym typeface="Saira Medium"/>
              </a:rPr>
              <a:t>2</a:t>
            </a:r>
          </a:p>
        </p:txBody>
      </p:sp>
      <p:sp>
        <p:nvSpPr>
          <p:cNvPr id="22" name="TextBox 22"/>
          <p:cNvSpPr txBox="1"/>
          <p:nvPr/>
        </p:nvSpPr>
        <p:spPr>
          <a:xfrm>
            <a:off x="6068168" y="4793456"/>
            <a:ext cx="2795883" cy="368503"/>
          </a:xfrm>
          <a:prstGeom prst="rect">
            <a:avLst/>
          </a:prstGeom>
        </p:spPr>
        <p:txBody>
          <a:bodyPr lIns="0" tIns="0" rIns="0" bIns="0" rtlCol="0" anchor="t">
            <a:spAutoFit/>
          </a:bodyPr>
          <a:lstStyle/>
          <a:p>
            <a:pPr algn="ctr">
              <a:lnSpc>
                <a:spcPts val="2750"/>
              </a:lnSpc>
            </a:pPr>
            <a:r>
              <a:rPr lang="en-US" sz="2400" b="1" dirty="0">
                <a:solidFill>
                  <a:srgbClr val="E5E0DF"/>
                </a:solidFill>
                <a:latin typeface="Saira Medium"/>
                <a:ea typeface="Saira Medium"/>
                <a:cs typeface="Saira Medium"/>
                <a:sym typeface="Saira Medium"/>
              </a:rPr>
              <a:t>Midday</a:t>
            </a:r>
          </a:p>
        </p:txBody>
      </p:sp>
      <p:sp>
        <p:nvSpPr>
          <p:cNvPr id="23" name="TextBox 23"/>
          <p:cNvSpPr txBox="1"/>
          <p:nvPr/>
        </p:nvSpPr>
        <p:spPr>
          <a:xfrm>
            <a:off x="4473778" y="5219852"/>
            <a:ext cx="5984672" cy="327013"/>
          </a:xfrm>
          <a:prstGeom prst="rect">
            <a:avLst/>
          </a:prstGeom>
        </p:spPr>
        <p:txBody>
          <a:bodyPr lIns="0" tIns="0" rIns="0" bIns="0" rtlCol="0" anchor="t">
            <a:spAutoFit/>
          </a:bodyPr>
          <a:lstStyle/>
          <a:p>
            <a:pPr algn="ctr">
              <a:lnSpc>
                <a:spcPts val="2812"/>
              </a:lnSpc>
            </a:pPr>
            <a:r>
              <a:rPr lang="en-US" dirty="0">
                <a:solidFill>
                  <a:srgbClr val="E5E0DF"/>
                </a:solidFill>
                <a:latin typeface="Roboto"/>
                <a:ea typeface="Roboto"/>
                <a:cs typeface="Roboto"/>
                <a:sym typeface="Roboto"/>
              </a:rPr>
              <a:t>Moderate delays as congestion begins building</a:t>
            </a:r>
          </a:p>
        </p:txBody>
      </p:sp>
      <p:grpSp>
        <p:nvGrpSpPr>
          <p:cNvPr id="24" name="Group 24"/>
          <p:cNvGrpSpPr/>
          <p:nvPr/>
        </p:nvGrpSpPr>
        <p:grpSpPr>
          <a:xfrm>
            <a:off x="10807303" y="3247053"/>
            <a:ext cx="28575" cy="670922"/>
            <a:chOff x="0" y="0"/>
            <a:chExt cx="38100" cy="894563"/>
          </a:xfrm>
        </p:grpSpPr>
        <p:sp>
          <p:nvSpPr>
            <p:cNvPr id="25" name="Freeform 25"/>
            <p:cNvSpPr/>
            <p:nvPr/>
          </p:nvSpPr>
          <p:spPr>
            <a:xfrm>
              <a:off x="0" y="0"/>
              <a:ext cx="38100" cy="894588"/>
            </a:xfrm>
            <a:custGeom>
              <a:avLst/>
              <a:gdLst/>
              <a:ahLst/>
              <a:cxnLst/>
              <a:rect l="l" t="t" r="r" b="b"/>
              <a:pathLst>
                <a:path w="38100" h="894588">
                  <a:moveTo>
                    <a:pt x="0" y="19050"/>
                  </a:moveTo>
                  <a:cubicBezTo>
                    <a:pt x="0" y="8509"/>
                    <a:pt x="8509" y="0"/>
                    <a:pt x="19050" y="0"/>
                  </a:cubicBezTo>
                  <a:cubicBezTo>
                    <a:pt x="29591" y="0"/>
                    <a:pt x="38100" y="8509"/>
                    <a:pt x="38100" y="19050"/>
                  </a:cubicBezTo>
                  <a:lnTo>
                    <a:pt x="38100" y="875538"/>
                  </a:lnTo>
                  <a:cubicBezTo>
                    <a:pt x="38100" y="886079"/>
                    <a:pt x="29591" y="894588"/>
                    <a:pt x="19050" y="894588"/>
                  </a:cubicBezTo>
                  <a:cubicBezTo>
                    <a:pt x="8509" y="894588"/>
                    <a:pt x="0" y="886079"/>
                    <a:pt x="0" y="875538"/>
                  </a:cubicBezTo>
                  <a:close/>
                </a:path>
              </a:pathLst>
            </a:custGeom>
            <a:solidFill>
              <a:srgbClr val="FC8337"/>
            </a:solidFill>
            <a:ln w="12700">
              <a:solidFill>
                <a:srgbClr val="000000"/>
              </a:solidFill>
            </a:ln>
          </p:spPr>
          <p:txBody>
            <a:bodyPr/>
            <a:lstStyle/>
            <a:p>
              <a:endParaRPr lang="en-IN"/>
            </a:p>
          </p:txBody>
        </p:sp>
      </p:grpSp>
      <p:grpSp>
        <p:nvGrpSpPr>
          <p:cNvPr id="26" name="Group 26"/>
          <p:cNvGrpSpPr/>
          <p:nvPr/>
        </p:nvGrpSpPr>
        <p:grpSpPr>
          <a:xfrm>
            <a:off x="10560548" y="3656781"/>
            <a:ext cx="522237" cy="522237"/>
            <a:chOff x="0" y="0"/>
            <a:chExt cx="696316" cy="696316"/>
          </a:xfrm>
        </p:grpSpPr>
        <p:sp>
          <p:nvSpPr>
            <p:cNvPr id="27" name="Freeform 27"/>
            <p:cNvSpPr/>
            <p:nvPr/>
          </p:nvSpPr>
          <p:spPr>
            <a:xfrm>
              <a:off x="12700" y="12700"/>
              <a:ext cx="670941" cy="670941"/>
            </a:xfrm>
            <a:custGeom>
              <a:avLst/>
              <a:gdLst/>
              <a:ahLst/>
              <a:cxnLst/>
              <a:rect l="l" t="t" r="r" b="b"/>
              <a:pathLst>
                <a:path w="670941" h="670941">
                  <a:moveTo>
                    <a:pt x="0" y="268478"/>
                  </a:moveTo>
                  <a:cubicBezTo>
                    <a:pt x="0" y="120142"/>
                    <a:pt x="120142" y="0"/>
                    <a:pt x="268478" y="0"/>
                  </a:cubicBezTo>
                  <a:lnTo>
                    <a:pt x="402463" y="0"/>
                  </a:lnTo>
                  <a:cubicBezTo>
                    <a:pt x="550672" y="0"/>
                    <a:pt x="670941" y="120142"/>
                    <a:pt x="670941" y="268478"/>
                  </a:cubicBezTo>
                  <a:lnTo>
                    <a:pt x="670941" y="402463"/>
                  </a:lnTo>
                  <a:cubicBezTo>
                    <a:pt x="670941" y="550672"/>
                    <a:pt x="550799" y="670941"/>
                    <a:pt x="402463" y="670941"/>
                  </a:cubicBezTo>
                  <a:lnTo>
                    <a:pt x="268478" y="670941"/>
                  </a:lnTo>
                  <a:cubicBezTo>
                    <a:pt x="120142" y="670941"/>
                    <a:pt x="0" y="550799"/>
                    <a:pt x="0" y="402463"/>
                  </a:cubicBezTo>
                  <a:close/>
                </a:path>
              </a:pathLst>
            </a:custGeom>
            <a:solidFill>
              <a:srgbClr val="030303"/>
            </a:solidFill>
            <a:ln w="12700">
              <a:solidFill>
                <a:srgbClr val="000000"/>
              </a:solidFill>
            </a:ln>
          </p:spPr>
          <p:txBody>
            <a:bodyPr/>
            <a:lstStyle/>
            <a:p>
              <a:endParaRPr lang="en-IN"/>
            </a:p>
          </p:txBody>
        </p:sp>
        <p:sp>
          <p:nvSpPr>
            <p:cNvPr id="28" name="Freeform 28"/>
            <p:cNvSpPr/>
            <p:nvPr/>
          </p:nvSpPr>
          <p:spPr>
            <a:xfrm>
              <a:off x="0" y="0"/>
              <a:ext cx="696341" cy="696341"/>
            </a:xfrm>
            <a:custGeom>
              <a:avLst/>
              <a:gdLst/>
              <a:ahLst/>
              <a:cxnLst/>
              <a:rect l="l" t="t" r="r" b="b"/>
              <a:pathLst>
                <a:path w="696341" h="696341">
                  <a:moveTo>
                    <a:pt x="0" y="281178"/>
                  </a:moveTo>
                  <a:cubicBezTo>
                    <a:pt x="0" y="125857"/>
                    <a:pt x="125857" y="0"/>
                    <a:pt x="281178" y="0"/>
                  </a:cubicBezTo>
                  <a:lnTo>
                    <a:pt x="415163" y="0"/>
                  </a:lnTo>
                  <a:lnTo>
                    <a:pt x="415163" y="12700"/>
                  </a:lnTo>
                  <a:lnTo>
                    <a:pt x="415163" y="0"/>
                  </a:lnTo>
                  <a:cubicBezTo>
                    <a:pt x="570484" y="0"/>
                    <a:pt x="696341" y="125857"/>
                    <a:pt x="696341" y="281178"/>
                  </a:cubicBezTo>
                  <a:lnTo>
                    <a:pt x="696341" y="415163"/>
                  </a:lnTo>
                  <a:lnTo>
                    <a:pt x="683641" y="415163"/>
                  </a:lnTo>
                  <a:lnTo>
                    <a:pt x="696341" y="415163"/>
                  </a:lnTo>
                  <a:cubicBezTo>
                    <a:pt x="696341" y="570484"/>
                    <a:pt x="570484" y="696341"/>
                    <a:pt x="415163" y="696341"/>
                  </a:cubicBezTo>
                  <a:lnTo>
                    <a:pt x="415163" y="683641"/>
                  </a:lnTo>
                  <a:lnTo>
                    <a:pt x="415163" y="696341"/>
                  </a:lnTo>
                  <a:lnTo>
                    <a:pt x="281178" y="696341"/>
                  </a:lnTo>
                  <a:lnTo>
                    <a:pt x="281178" y="683641"/>
                  </a:lnTo>
                  <a:lnTo>
                    <a:pt x="281178" y="696341"/>
                  </a:lnTo>
                  <a:cubicBezTo>
                    <a:pt x="125857" y="696341"/>
                    <a:pt x="0" y="570484"/>
                    <a:pt x="0" y="415163"/>
                  </a:cubicBezTo>
                  <a:lnTo>
                    <a:pt x="0" y="281178"/>
                  </a:lnTo>
                  <a:lnTo>
                    <a:pt x="12700" y="281178"/>
                  </a:lnTo>
                  <a:lnTo>
                    <a:pt x="0" y="281178"/>
                  </a:lnTo>
                  <a:moveTo>
                    <a:pt x="25400" y="281178"/>
                  </a:moveTo>
                  <a:lnTo>
                    <a:pt x="25400" y="415163"/>
                  </a:lnTo>
                  <a:lnTo>
                    <a:pt x="12700" y="415163"/>
                  </a:lnTo>
                  <a:lnTo>
                    <a:pt x="25400" y="415163"/>
                  </a:lnTo>
                  <a:cubicBezTo>
                    <a:pt x="25400" y="556387"/>
                    <a:pt x="139827" y="670941"/>
                    <a:pt x="281178" y="670941"/>
                  </a:cubicBezTo>
                  <a:lnTo>
                    <a:pt x="415163" y="670941"/>
                  </a:lnTo>
                  <a:cubicBezTo>
                    <a:pt x="556387" y="670941"/>
                    <a:pt x="670941" y="556514"/>
                    <a:pt x="670941" y="415163"/>
                  </a:cubicBezTo>
                  <a:lnTo>
                    <a:pt x="670941" y="281178"/>
                  </a:lnTo>
                  <a:lnTo>
                    <a:pt x="683641" y="281178"/>
                  </a:lnTo>
                  <a:lnTo>
                    <a:pt x="670941" y="281178"/>
                  </a:lnTo>
                  <a:cubicBezTo>
                    <a:pt x="670941" y="139827"/>
                    <a:pt x="556387" y="25400"/>
                    <a:pt x="415163" y="25400"/>
                  </a:cubicBezTo>
                  <a:lnTo>
                    <a:pt x="281178" y="25400"/>
                  </a:lnTo>
                  <a:lnTo>
                    <a:pt x="281178" y="12700"/>
                  </a:lnTo>
                  <a:lnTo>
                    <a:pt x="281178" y="25400"/>
                  </a:lnTo>
                  <a:cubicBezTo>
                    <a:pt x="139827" y="25400"/>
                    <a:pt x="25400" y="139827"/>
                    <a:pt x="25400" y="281178"/>
                  </a:cubicBezTo>
                  <a:close/>
                </a:path>
              </a:pathLst>
            </a:custGeom>
            <a:solidFill>
              <a:srgbClr val="FC8337"/>
            </a:solidFill>
            <a:ln w="12700">
              <a:solidFill>
                <a:srgbClr val="000000"/>
              </a:solidFill>
            </a:ln>
          </p:spPr>
          <p:txBody>
            <a:bodyPr/>
            <a:lstStyle/>
            <a:p>
              <a:endParaRPr lang="en-IN"/>
            </a:p>
          </p:txBody>
        </p:sp>
      </p:grpSp>
      <p:sp>
        <p:nvSpPr>
          <p:cNvPr id="29" name="TextBox 29"/>
          <p:cNvSpPr txBox="1"/>
          <p:nvPr/>
        </p:nvSpPr>
        <p:spPr>
          <a:xfrm>
            <a:off x="10653865" y="3755755"/>
            <a:ext cx="335461" cy="371770"/>
          </a:xfrm>
          <a:prstGeom prst="rect">
            <a:avLst/>
          </a:prstGeom>
        </p:spPr>
        <p:txBody>
          <a:bodyPr lIns="0" tIns="0" rIns="0" bIns="0" rtlCol="0" anchor="t">
            <a:spAutoFit/>
          </a:bodyPr>
          <a:lstStyle/>
          <a:p>
            <a:pPr algn="ctr">
              <a:lnSpc>
                <a:spcPts val="2625"/>
              </a:lnSpc>
            </a:pPr>
            <a:r>
              <a:rPr lang="en-US" sz="2625" b="1">
                <a:solidFill>
                  <a:srgbClr val="E5E0DF"/>
                </a:solidFill>
                <a:latin typeface="Saira Medium"/>
                <a:ea typeface="Saira Medium"/>
                <a:cs typeface="Saira Medium"/>
                <a:sym typeface="Saira Medium"/>
              </a:rPr>
              <a:t>3</a:t>
            </a:r>
          </a:p>
        </p:txBody>
      </p:sp>
      <p:sp>
        <p:nvSpPr>
          <p:cNvPr id="30" name="TextBox 30"/>
          <p:cNvSpPr txBox="1"/>
          <p:nvPr/>
        </p:nvSpPr>
        <p:spPr>
          <a:xfrm>
            <a:off x="9423797" y="1805140"/>
            <a:ext cx="2795883" cy="368503"/>
          </a:xfrm>
          <a:prstGeom prst="rect">
            <a:avLst/>
          </a:prstGeom>
        </p:spPr>
        <p:txBody>
          <a:bodyPr lIns="0" tIns="0" rIns="0" bIns="0" rtlCol="0" anchor="t">
            <a:spAutoFit/>
          </a:bodyPr>
          <a:lstStyle/>
          <a:p>
            <a:pPr algn="ctr">
              <a:lnSpc>
                <a:spcPts val="2750"/>
              </a:lnSpc>
            </a:pPr>
            <a:r>
              <a:rPr lang="en-US" sz="2400" b="1" dirty="0">
                <a:solidFill>
                  <a:srgbClr val="E5E0DF"/>
                </a:solidFill>
                <a:latin typeface="Saira Medium"/>
                <a:ea typeface="Saira Medium"/>
                <a:cs typeface="Saira Medium"/>
                <a:sym typeface="Saira Medium"/>
              </a:rPr>
              <a:t>Afternoon</a:t>
            </a:r>
          </a:p>
        </p:txBody>
      </p:sp>
      <p:sp>
        <p:nvSpPr>
          <p:cNvPr id="31" name="TextBox 31"/>
          <p:cNvSpPr txBox="1"/>
          <p:nvPr/>
        </p:nvSpPr>
        <p:spPr>
          <a:xfrm>
            <a:off x="7829398" y="2231527"/>
            <a:ext cx="5984672" cy="327013"/>
          </a:xfrm>
          <a:prstGeom prst="rect">
            <a:avLst/>
          </a:prstGeom>
        </p:spPr>
        <p:txBody>
          <a:bodyPr lIns="0" tIns="0" rIns="0" bIns="0" rtlCol="0" anchor="t">
            <a:spAutoFit/>
          </a:bodyPr>
          <a:lstStyle/>
          <a:p>
            <a:pPr algn="ctr">
              <a:lnSpc>
                <a:spcPts val="2812"/>
              </a:lnSpc>
            </a:pPr>
            <a:r>
              <a:rPr lang="en-US" dirty="0">
                <a:solidFill>
                  <a:srgbClr val="E5E0DF"/>
                </a:solidFill>
                <a:latin typeface="Roboto"/>
                <a:ea typeface="Roboto"/>
                <a:cs typeface="Roboto"/>
                <a:sym typeface="Roboto"/>
              </a:rPr>
              <a:t>Increasing delays from accumulated disruptions</a:t>
            </a:r>
          </a:p>
        </p:txBody>
      </p:sp>
      <p:grpSp>
        <p:nvGrpSpPr>
          <p:cNvPr id="32" name="Group 32"/>
          <p:cNvGrpSpPr/>
          <p:nvPr/>
        </p:nvGrpSpPr>
        <p:grpSpPr>
          <a:xfrm>
            <a:off x="14162932" y="3917823"/>
            <a:ext cx="28575" cy="670922"/>
            <a:chOff x="0" y="0"/>
            <a:chExt cx="38100" cy="894563"/>
          </a:xfrm>
        </p:grpSpPr>
        <p:sp>
          <p:nvSpPr>
            <p:cNvPr id="33" name="Freeform 33"/>
            <p:cNvSpPr/>
            <p:nvPr/>
          </p:nvSpPr>
          <p:spPr>
            <a:xfrm>
              <a:off x="0" y="0"/>
              <a:ext cx="38100" cy="894588"/>
            </a:xfrm>
            <a:custGeom>
              <a:avLst/>
              <a:gdLst/>
              <a:ahLst/>
              <a:cxnLst/>
              <a:rect l="l" t="t" r="r" b="b"/>
              <a:pathLst>
                <a:path w="38100" h="894588">
                  <a:moveTo>
                    <a:pt x="0" y="19050"/>
                  </a:moveTo>
                  <a:cubicBezTo>
                    <a:pt x="0" y="8509"/>
                    <a:pt x="8509" y="0"/>
                    <a:pt x="19050" y="0"/>
                  </a:cubicBezTo>
                  <a:cubicBezTo>
                    <a:pt x="29591" y="0"/>
                    <a:pt x="38100" y="8509"/>
                    <a:pt x="38100" y="19050"/>
                  </a:cubicBezTo>
                  <a:lnTo>
                    <a:pt x="38100" y="875538"/>
                  </a:lnTo>
                  <a:cubicBezTo>
                    <a:pt x="38100" y="886079"/>
                    <a:pt x="29591" y="894588"/>
                    <a:pt x="19050" y="894588"/>
                  </a:cubicBezTo>
                  <a:cubicBezTo>
                    <a:pt x="8509" y="894588"/>
                    <a:pt x="0" y="886079"/>
                    <a:pt x="0" y="875538"/>
                  </a:cubicBezTo>
                  <a:close/>
                </a:path>
              </a:pathLst>
            </a:custGeom>
            <a:solidFill>
              <a:srgbClr val="FC8337"/>
            </a:solidFill>
            <a:ln w="12700">
              <a:solidFill>
                <a:srgbClr val="000000"/>
              </a:solidFill>
            </a:ln>
          </p:spPr>
          <p:txBody>
            <a:bodyPr/>
            <a:lstStyle/>
            <a:p>
              <a:endParaRPr lang="en-IN"/>
            </a:p>
          </p:txBody>
        </p:sp>
      </p:grpSp>
      <p:grpSp>
        <p:nvGrpSpPr>
          <p:cNvPr id="34" name="Group 34"/>
          <p:cNvGrpSpPr/>
          <p:nvPr/>
        </p:nvGrpSpPr>
        <p:grpSpPr>
          <a:xfrm>
            <a:off x="13916177" y="3656781"/>
            <a:ext cx="522237" cy="522237"/>
            <a:chOff x="0" y="0"/>
            <a:chExt cx="696316" cy="696316"/>
          </a:xfrm>
        </p:grpSpPr>
        <p:sp>
          <p:nvSpPr>
            <p:cNvPr id="35" name="Freeform 35"/>
            <p:cNvSpPr/>
            <p:nvPr/>
          </p:nvSpPr>
          <p:spPr>
            <a:xfrm>
              <a:off x="12700" y="12700"/>
              <a:ext cx="670941" cy="670941"/>
            </a:xfrm>
            <a:custGeom>
              <a:avLst/>
              <a:gdLst/>
              <a:ahLst/>
              <a:cxnLst/>
              <a:rect l="l" t="t" r="r" b="b"/>
              <a:pathLst>
                <a:path w="670941" h="670941">
                  <a:moveTo>
                    <a:pt x="0" y="268478"/>
                  </a:moveTo>
                  <a:cubicBezTo>
                    <a:pt x="0" y="120142"/>
                    <a:pt x="120142" y="0"/>
                    <a:pt x="268478" y="0"/>
                  </a:cubicBezTo>
                  <a:lnTo>
                    <a:pt x="402463" y="0"/>
                  </a:lnTo>
                  <a:cubicBezTo>
                    <a:pt x="550672" y="0"/>
                    <a:pt x="670941" y="120142"/>
                    <a:pt x="670941" y="268478"/>
                  </a:cubicBezTo>
                  <a:lnTo>
                    <a:pt x="670941" y="402463"/>
                  </a:lnTo>
                  <a:cubicBezTo>
                    <a:pt x="670941" y="550672"/>
                    <a:pt x="550799" y="670941"/>
                    <a:pt x="402463" y="670941"/>
                  </a:cubicBezTo>
                  <a:lnTo>
                    <a:pt x="268478" y="670941"/>
                  </a:lnTo>
                  <a:cubicBezTo>
                    <a:pt x="120142" y="670941"/>
                    <a:pt x="0" y="550799"/>
                    <a:pt x="0" y="402463"/>
                  </a:cubicBezTo>
                  <a:close/>
                </a:path>
              </a:pathLst>
            </a:custGeom>
            <a:solidFill>
              <a:srgbClr val="030303"/>
            </a:solidFill>
            <a:ln w="12700">
              <a:solidFill>
                <a:srgbClr val="000000"/>
              </a:solidFill>
            </a:ln>
          </p:spPr>
          <p:txBody>
            <a:bodyPr/>
            <a:lstStyle/>
            <a:p>
              <a:endParaRPr lang="en-IN"/>
            </a:p>
          </p:txBody>
        </p:sp>
        <p:sp>
          <p:nvSpPr>
            <p:cNvPr id="36" name="Freeform 36"/>
            <p:cNvSpPr/>
            <p:nvPr/>
          </p:nvSpPr>
          <p:spPr>
            <a:xfrm>
              <a:off x="0" y="0"/>
              <a:ext cx="696341" cy="696341"/>
            </a:xfrm>
            <a:custGeom>
              <a:avLst/>
              <a:gdLst/>
              <a:ahLst/>
              <a:cxnLst/>
              <a:rect l="l" t="t" r="r" b="b"/>
              <a:pathLst>
                <a:path w="696341" h="696341">
                  <a:moveTo>
                    <a:pt x="0" y="281178"/>
                  </a:moveTo>
                  <a:cubicBezTo>
                    <a:pt x="0" y="125857"/>
                    <a:pt x="125857" y="0"/>
                    <a:pt x="281178" y="0"/>
                  </a:cubicBezTo>
                  <a:lnTo>
                    <a:pt x="415163" y="0"/>
                  </a:lnTo>
                  <a:lnTo>
                    <a:pt x="415163" y="12700"/>
                  </a:lnTo>
                  <a:lnTo>
                    <a:pt x="415163" y="0"/>
                  </a:lnTo>
                  <a:cubicBezTo>
                    <a:pt x="570484" y="0"/>
                    <a:pt x="696341" y="125857"/>
                    <a:pt x="696341" y="281178"/>
                  </a:cubicBezTo>
                  <a:lnTo>
                    <a:pt x="696341" y="415163"/>
                  </a:lnTo>
                  <a:lnTo>
                    <a:pt x="683641" y="415163"/>
                  </a:lnTo>
                  <a:lnTo>
                    <a:pt x="696341" y="415163"/>
                  </a:lnTo>
                  <a:cubicBezTo>
                    <a:pt x="696341" y="570484"/>
                    <a:pt x="570484" y="696341"/>
                    <a:pt x="415163" y="696341"/>
                  </a:cubicBezTo>
                  <a:lnTo>
                    <a:pt x="415163" y="683641"/>
                  </a:lnTo>
                  <a:lnTo>
                    <a:pt x="415163" y="696341"/>
                  </a:lnTo>
                  <a:lnTo>
                    <a:pt x="281178" y="696341"/>
                  </a:lnTo>
                  <a:lnTo>
                    <a:pt x="281178" y="683641"/>
                  </a:lnTo>
                  <a:lnTo>
                    <a:pt x="281178" y="696341"/>
                  </a:lnTo>
                  <a:cubicBezTo>
                    <a:pt x="125857" y="696341"/>
                    <a:pt x="0" y="570484"/>
                    <a:pt x="0" y="415163"/>
                  </a:cubicBezTo>
                  <a:lnTo>
                    <a:pt x="0" y="281178"/>
                  </a:lnTo>
                  <a:lnTo>
                    <a:pt x="12700" y="281178"/>
                  </a:lnTo>
                  <a:lnTo>
                    <a:pt x="0" y="281178"/>
                  </a:lnTo>
                  <a:moveTo>
                    <a:pt x="25400" y="281178"/>
                  </a:moveTo>
                  <a:lnTo>
                    <a:pt x="25400" y="415163"/>
                  </a:lnTo>
                  <a:lnTo>
                    <a:pt x="12700" y="415163"/>
                  </a:lnTo>
                  <a:lnTo>
                    <a:pt x="25400" y="415163"/>
                  </a:lnTo>
                  <a:cubicBezTo>
                    <a:pt x="25400" y="556387"/>
                    <a:pt x="139827" y="670941"/>
                    <a:pt x="281178" y="670941"/>
                  </a:cubicBezTo>
                  <a:lnTo>
                    <a:pt x="415163" y="670941"/>
                  </a:lnTo>
                  <a:cubicBezTo>
                    <a:pt x="556387" y="670941"/>
                    <a:pt x="670941" y="556514"/>
                    <a:pt x="670941" y="415163"/>
                  </a:cubicBezTo>
                  <a:lnTo>
                    <a:pt x="670941" y="281178"/>
                  </a:lnTo>
                  <a:lnTo>
                    <a:pt x="683641" y="281178"/>
                  </a:lnTo>
                  <a:lnTo>
                    <a:pt x="670941" y="281178"/>
                  </a:lnTo>
                  <a:cubicBezTo>
                    <a:pt x="670941" y="139827"/>
                    <a:pt x="556387" y="25400"/>
                    <a:pt x="415163" y="25400"/>
                  </a:cubicBezTo>
                  <a:lnTo>
                    <a:pt x="281178" y="25400"/>
                  </a:lnTo>
                  <a:lnTo>
                    <a:pt x="281178" y="12700"/>
                  </a:lnTo>
                  <a:lnTo>
                    <a:pt x="281178" y="25400"/>
                  </a:lnTo>
                  <a:cubicBezTo>
                    <a:pt x="139827" y="25400"/>
                    <a:pt x="25400" y="139827"/>
                    <a:pt x="25400" y="281178"/>
                  </a:cubicBezTo>
                  <a:close/>
                </a:path>
              </a:pathLst>
            </a:custGeom>
            <a:solidFill>
              <a:srgbClr val="FC8337"/>
            </a:solidFill>
            <a:ln w="12700">
              <a:solidFill>
                <a:srgbClr val="000000"/>
              </a:solidFill>
            </a:ln>
          </p:spPr>
          <p:txBody>
            <a:bodyPr/>
            <a:lstStyle/>
            <a:p>
              <a:endParaRPr lang="en-IN"/>
            </a:p>
          </p:txBody>
        </p:sp>
      </p:grpSp>
      <p:sp>
        <p:nvSpPr>
          <p:cNvPr id="37" name="TextBox 37"/>
          <p:cNvSpPr txBox="1"/>
          <p:nvPr/>
        </p:nvSpPr>
        <p:spPr>
          <a:xfrm>
            <a:off x="14009484" y="3755755"/>
            <a:ext cx="335461" cy="371770"/>
          </a:xfrm>
          <a:prstGeom prst="rect">
            <a:avLst/>
          </a:prstGeom>
        </p:spPr>
        <p:txBody>
          <a:bodyPr lIns="0" tIns="0" rIns="0" bIns="0" rtlCol="0" anchor="t">
            <a:spAutoFit/>
          </a:bodyPr>
          <a:lstStyle/>
          <a:p>
            <a:pPr algn="ctr">
              <a:lnSpc>
                <a:spcPts val="2625"/>
              </a:lnSpc>
            </a:pPr>
            <a:r>
              <a:rPr lang="en-US" sz="2625" b="1">
                <a:solidFill>
                  <a:srgbClr val="E5E0DF"/>
                </a:solidFill>
                <a:latin typeface="Saira Medium"/>
                <a:ea typeface="Saira Medium"/>
                <a:cs typeface="Saira Medium"/>
                <a:sym typeface="Saira Medium"/>
              </a:rPr>
              <a:t>4</a:t>
            </a:r>
          </a:p>
        </p:txBody>
      </p:sp>
      <p:sp>
        <p:nvSpPr>
          <p:cNvPr id="38" name="TextBox 38"/>
          <p:cNvSpPr txBox="1"/>
          <p:nvPr/>
        </p:nvSpPr>
        <p:spPr>
          <a:xfrm>
            <a:off x="12779426" y="4793456"/>
            <a:ext cx="2795883" cy="368503"/>
          </a:xfrm>
          <a:prstGeom prst="rect">
            <a:avLst/>
          </a:prstGeom>
        </p:spPr>
        <p:txBody>
          <a:bodyPr lIns="0" tIns="0" rIns="0" bIns="0" rtlCol="0" anchor="t">
            <a:spAutoFit/>
          </a:bodyPr>
          <a:lstStyle/>
          <a:p>
            <a:pPr algn="ctr">
              <a:lnSpc>
                <a:spcPts val="2750"/>
              </a:lnSpc>
            </a:pPr>
            <a:r>
              <a:rPr lang="en-US" sz="2400" b="1" dirty="0">
                <a:solidFill>
                  <a:srgbClr val="E5E0DF"/>
                </a:solidFill>
                <a:latin typeface="Saira Medium"/>
                <a:ea typeface="Saira Medium"/>
                <a:cs typeface="Saira Medium"/>
                <a:sym typeface="Saira Medium"/>
              </a:rPr>
              <a:t>Evening Peak</a:t>
            </a:r>
          </a:p>
        </p:txBody>
      </p:sp>
      <p:sp>
        <p:nvSpPr>
          <p:cNvPr id="39" name="TextBox 39"/>
          <p:cNvSpPr txBox="1"/>
          <p:nvPr/>
        </p:nvSpPr>
        <p:spPr>
          <a:xfrm>
            <a:off x="11185027" y="5219852"/>
            <a:ext cx="5984672" cy="327013"/>
          </a:xfrm>
          <a:prstGeom prst="rect">
            <a:avLst/>
          </a:prstGeom>
        </p:spPr>
        <p:txBody>
          <a:bodyPr lIns="0" tIns="0" rIns="0" bIns="0" rtlCol="0" anchor="t">
            <a:spAutoFit/>
          </a:bodyPr>
          <a:lstStyle/>
          <a:p>
            <a:pPr algn="ctr">
              <a:lnSpc>
                <a:spcPts val="2812"/>
              </a:lnSpc>
            </a:pPr>
            <a:r>
              <a:rPr lang="en-US" dirty="0">
                <a:solidFill>
                  <a:srgbClr val="E5E0DF"/>
                </a:solidFill>
                <a:latin typeface="Roboto"/>
                <a:ea typeface="Roboto"/>
                <a:cs typeface="Roboto"/>
                <a:sym typeface="Roboto"/>
              </a:rPr>
              <a:t>Maximum delays due to day-long congestion cascade</a:t>
            </a:r>
          </a:p>
        </p:txBody>
      </p:sp>
      <p:sp>
        <p:nvSpPr>
          <p:cNvPr id="40" name="TextBox 40"/>
          <p:cNvSpPr txBox="1"/>
          <p:nvPr/>
        </p:nvSpPr>
        <p:spPr>
          <a:xfrm>
            <a:off x="894607" y="6109840"/>
            <a:ext cx="2795883" cy="368503"/>
          </a:xfrm>
          <a:prstGeom prst="rect">
            <a:avLst/>
          </a:prstGeom>
        </p:spPr>
        <p:txBody>
          <a:bodyPr lIns="0" tIns="0" rIns="0" bIns="0" rtlCol="0" anchor="t">
            <a:spAutoFit/>
          </a:bodyPr>
          <a:lstStyle/>
          <a:p>
            <a:pPr algn="l">
              <a:lnSpc>
                <a:spcPts val="2750"/>
              </a:lnSpc>
            </a:pPr>
            <a:r>
              <a:rPr lang="en-US" sz="2400" b="1" dirty="0">
                <a:solidFill>
                  <a:srgbClr val="FFFFFF"/>
                </a:solidFill>
                <a:latin typeface="Saira Medium"/>
                <a:ea typeface="Saira Medium"/>
                <a:cs typeface="Saira Medium"/>
                <a:sym typeface="Saira Medium"/>
              </a:rPr>
              <a:t>Daily Patterns</a:t>
            </a:r>
          </a:p>
        </p:txBody>
      </p:sp>
      <p:sp>
        <p:nvSpPr>
          <p:cNvPr id="41" name="TextBox 41"/>
          <p:cNvSpPr txBox="1"/>
          <p:nvPr/>
        </p:nvSpPr>
        <p:spPr>
          <a:xfrm>
            <a:off x="894607" y="6625676"/>
            <a:ext cx="7976597" cy="1410643"/>
          </a:xfrm>
          <a:prstGeom prst="rect">
            <a:avLst/>
          </a:prstGeom>
        </p:spPr>
        <p:txBody>
          <a:bodyPr lIns="0" tIns="0" rIns="0" bIns="0" rtlCol="0" anchor="t">
            <a:spAutoFit/>
          </a:bodyPr>
          <a:lstStyle/>
          <a:p>
            <a:pPr algn="l">
              <a:lnSpc>
                <a:spcPts val="2812"/>
              </a:lnSpc>
            </a:pPr>
            <a:r>
              <a:rPr lang="en-US" sz="2000" dirty="0">
                <a:solidFill>
                  <a:srgbClr val="E5E0DF"/>
                </a:solidFill>
                <a:latin typeface="Roboto"/>
                <a:ea typeface="Roboto"/>
                <a:cs typeface="Roboto"/>
                <a:sym typeface="Roboto"/>
              </a:rPr>
              <a:t>Delays show strong temporal patterns throughout the day. Early-morning departures, particularly those before 7:00 AM, experience the lowest delays as aircraft are fresh from overnight positioning and crews are beginning their duty periods without accumulated fatigue.</a:t>
            </a:r>
          </a:p>
        </p:txBody>
      </p:sp>
      <p:sp>
        <p:nvSpPr>
          <p:cNvPr id="42" name="TextBox 42"/>
          <p:cNvSpPr txBox="1"/>
          <p:nvPr/>
        </p:nvSpPr>
        <p:spPr>
          <a:xfrm>
            <a:off x="894607" y="8258023"/>
            <a:ext cx="7976597" cy="1410643"/>
          </a:xfrm>
          <a:prstGeom prst="rect">
            <a:avLst/>
          </a:prstGeom>
        </p:spPr>
        <p:txBody>
          <a:bodyPr lIns="0" tIns="0" rIns="0" bIns="0" rtlCol="0" anchor="t">
            <a:spAutoFit/>
          </a:bodyPr>
          <a:lstStyle/>
          <a:p>
            <a:pPr algn="l">
              <a:lnSpc>
                <a:spcPts val="2812"/>
              </a:lnSpc>
            </a:pPr>
            <a:r>
              <a:rPr lang="en-US" sz="2000" dirty="0">
                <a:solidFill>
                  <a:srgbClr val="E5E0DF"/>
                </a:solidFill>
                <a:latin typeface="Roboto"/>
                <a:ea typeface="Roboto"/>
                <a:cs typeface="Roboto"/>
                <a:sym typeface="Roboto"/>
              </a:rPr>
              <a:t>Delays increase steadily throughout the day, peaking during evening hours between 6:00 PM and 9:00 PM due to accumulated congestion, cascading delays from earlier disruptions, and higher passenger volumes.</a:t>
            </a:r>
          </a:p>
        </p:txBody>
      </p:sp>
      <p:sp>
        <p:nvSpPr>
          <p:cNvPr id="43" name="TextBox 43"/>
          <p:cNvSpPr txBox="1"/>
          <p:nvPr/>
        </p:nvSpPr>
        <p:spPr>
          <a:xfrm>
            <a:off x="9426331" y="6109840"/>
            <a:ext cx="2795883" cy="368503"/>
          </a:xfrm>
          <a:prstGeom prst="rect">
            <a:avLst/>
          </a:prstGeom>
        </p:spPr>
        <p:txBody>
          <a:bodyPr lIns="0" tIns="0" rIns="0" bIns="0" rtlCol="0" anchor="t">
            <a:spAutoFit/>
          </a:bodyPr>
          <a:lstStyle/>
          <a:p>
            <a:pPr algn="l">
              <a:lnSpc>
                <a:spcPts val="2750"/>
              </a:lnSpc>
            </a:pPr>
            <a:r>
              <a:rPr lang="en-US" sz="2400" b="1" dirty="0">
                <a:solidFill>
                  <a:srgbClr val="FFFFFF"/>
                </a:solidFill>
                <a:latin typeface="Saira Medium"/>
                <a:ea typeface="Saira Medium"/>
                <a:cs typeface="Saira Medium"/>
                <a:sym typeface="Saira Medium"/>
              </a:rPr>
              <a:t>Weekly Trends</a:t>
            </a:r>
          </a:p>
        </p:txBody>
      </p:sp>
      <p:sp>
        <p:nvSpPr>
          <p:cNvPr id="44" name="TextBox 44"/>
          <p:cNvSpPr txBox="1"/>
          <p:nvPr/>
        </p:nvSpPr>
        <p:spPr>
          <a:xfrm>
            <a:off x="9426331" y="6625676"/>
            <a:ext cx="7976597" cy="1410643"/>
          </a:xfrm>
          <a:prstGeom prst="rect">
            <a:avLst/>
          </a:prstGeom>
        </p:spPr>
        <p:txBody>
          <a:bodyPr lIns="0" tIns="0" rIns="0" bIns="0" rtlCol="0" anchor="t">
            <a:spAutoFit/>
          </a:bodyPr>
          <a:lstStyle/>
          <a:p>
            <a:pPr algn="l">
              <a:lnSpc>
                <a:spcPts val="2812"/>
              </a:lnSpc>
            </a:pPr>
            <a:r>
              <a:rPr lang="en-US" sz="2000" dirty="0">
                <a:solidFill>
                  <a:srgbClr val="E5E0DF"/>
                </a:solidFill>
                <a:latin typeface="Roboto"/>
                <a:ea typeface="Roboto"/>
                <a:cs typeface="Roboto"/>
                <a:sym typeface="Roboto"/>
              </a:rPr>
              <a:t>Weekdays, particularly Monday and Thursday, exhibit higher delays driven by business travel demand and fuller flights. These peak-demand days see airports operating at maximum capacity with minimal buffer for disruptions.</a:t>
            </a:r>
          </a:p>
        </p:txBody>
      </p:sp>
      <p:sp>
        <p:nvSpPr>
          <p:cNvPr id="45" name="TextBox 45"/>
          <p:cNvSpPr txBox="1"/>
          <p:nvPr/>
        </p:nvSpPr>
        <p:spPr>
          <a:xfrm>
            <a:off x="9426331" y="8254336"/>
            <a:ext cx="7976597" cy="1410643"/>
          </a:xfrm>
          <a:prstGeom prst="rect">
            <a:avLst/>
          </a:prstGeom>
        </p:spPr>
        <p:txBody>
          <a:bodyPr lIns="0" tIns="0" rIns="0" bIns="0" rtlCol="0" anchor="t">
            <a:spAutoFit/>
          </a:bodyPr>
          <a:lstStyle/>
          <a:p>
            <a:pPr algn="l">
              <a:lnSpc>
                <a:spcPts val="2812"/>
              </a:lnSpc>
            </a:pPr>
            <a:r>
              <a:rPr lang="en-US" sz="2000" dirty="0">
                <a:solidFill>
                  <a:srgbClr val="E5E0DF"/>
                </a:solidFill>
                <a:latin typeface="Roboto"/>
                <a:ea typeface="Roboto"/>
                <a:cs typeface="Roboto"/>
                <a:sym typeface="Roboto"/>
              </a:rPr>
              <a:t>Weekends, especially Saturdays, show better punctuality as leisure travel patterns create more flexible scheduling and lower overall traffic volumes, allowing the system to absorb minor disruptions more effectively.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a:p>
          </p:txBody>
        </p:sp>
      </p:grpSp>
      <p:sp>
        <p:nvSpPr>
          <p:cNvPr id="5" name="TextBox 5"/>
          <p:cNvSpPr txBox="1"/>
          <p:nvPr/>
        </p:nvSpPr>
        <p:spPr>
          <a:xfrm>
            <a:off x="992238" y="853230"/>
            <a:ext cx="9523362" cy="755976"/>
          </a:xfrm>
          <a:prstGeom prst="rect">
            <a:avLst/>
          </a:prstGeom>
        </p:spPr>
        <p:txBody>
          <a:bodyPr wrap="square" lIns="0" tIns="0" rIns="0" bIns="0" rtlCol="0" anchor="t">
            <a:spAutoFit/>
          </a:bodyPr>
          <a:lstStyle/>
          <a:p>
            <a:pPr algn="l">
              <a:lnSpc>
                <a:spcPts val="6062"/>
              </a:lnSpc>
            </a:pPr>
            <a:r>
              <a:rPr lang="en-US" sz="4400" b="1" dirty="0">
                <a:solidFill>
                  <a:srgbClr val="FFFFFF"/>
                </a:solidFill>
                <a:latin typeface="Saira Medium"/>
                <a:ea typeface="Saira Medium"/>
                <a:cs typeface="Saira Medium"/>
                <a:sym typeface="Saira Medium"/>
              </a:rPr>
              <a:t>Seasonal &amp; Monthly Trends</a:t>
            </a:r>
          </a:p>
        </p:txBody>
      </p:sp>
      <p:sp>
        <p:nvSpPr>
          <p:cNvPr id="6" name="TextBox 6"/>
          <p:cNvSpPr txBox="1"/>
          <p:nvPr/>
        </p:nvSpPr>
        <p:spPr>
          <a:xfrm>
            <a:off x="992238" y="1727444"/>
            <a:ext cx="7627734" cy="484137"/>
          </a:xfrm>
          <a:prstGeom prst="rect">
            <a:avLst/>
          </a:prstGeom>
        </p:spPr>
        <p:txBody>
          <a:bodyPr lIns="0" tIns="0" rIns="0" bIns="0" rtlCol="0" anchor="t">
            <a:spAutoFit/>
          </a:bodyPr>
          <a:lstStyle/>
          <a:p>
            <a:pPr algn="l">
              <a:lnSpc>
                <a:spcPts val="3625"/>
              </a:lnSpc>
            </a:pPr>
            <a:r>
              <a:rPr lang="en-US" sz="2874" b="1" dirty="0">
                <a:solidFill>
                  <a:srgbClr val="FFFFFF"/>
                </a:solidFill>
                <a:latin typeface="Saira Medium"/>
                <a:ea typeface="Saira Medium"/>
                <a:cs typeface="Saira Medium"/>
                <a:sym typeface="Saira Medium"/>
              </a:rPr>
              <a:t>Demand and Weather Drive Annual Patterns</a:t>
            </a:r>
          </a:p>
        </p:txBody>
      </p:sp>
      <p:sp>
        <p:nvSpPr>
          <p:cNvPr id="7" name="TextBox 7"/>
          <p:cNvSpPr txBox="1"/>
          <p:nvPr/>
        </p:nvSpPr>
        <p:spPr>
          <a:xfrm>
            <a:off x="992238" y="2488406"/>
            <a:ext cx="16303523" cy="1157368"/>
          </a:xfrm>
          <a:prstGeom prst="rect">
            <a:avLst/>
          </a:prstGeom>
        </p:spPr>
        <p:txBody>
          <a:bodyPr lIns="0" tIns="0" rIns="0" bIns="0" rtlCol="0" anchor="t">
            <a:spAutoFit/>
          </a:bodyPr>
          <a:lstStyle/>
          <a:p>
            <a:pPr algn="l">
              <a:lnSpc>
                <a:spcPts val="3125"/>
              </a:lnSpc>
            </a:pPr>
            <a:r>
              <a:rPr lang="en-US" sz="2000" dirty="0">
                <a:solidFill>
                  <a:srgbClr val="E5E0DF"/>
                </a:solidFill>
                <a:latin typeface="Roboto"/>
                <a:ea typeface="Roboto"/>
                <a:cs typeface="Roboto"/>
                <a:sym typeface="Roboto"/>
              </a:rPr>
              <a:t>Flight volumes reach their peak during summer months, especially July, when holiday travel and </a:t>
            </a:r>
            <a:r>
              <a:rPr lang="en-US" sz="2000" dirty="0" err="1">
                <a:solidFill>
                  <a:srgbClr val="E5E0DF"/>
                </a:solidFill>
                <a:latin typeface="Roboto"/>
                <a:ea typeface="Roboto"/>
                <a:cs typeface="Roboto"/>
                <a:sym typeface="Roboto"/>
              </a:rPr>
              <a:t>favourable</a:t>
            </a:r>
            <a:r>
              <a:rPr lang="en-US" sz="2000" dirty="0">
                <a:solidFill>
                  <a:srgbClr val="E5E0DF"/>
                </a:solidFill>
                <a:latin typeface="Roboto"/>
                <a:ea typeface="Roboto"/>
                <a:cs typeface="Roboto"/>
                <a:sym typeface="Roboto"/>
              </a:rPr>
              <a:t> weather combine to create maximum demand. This surge increases congestion-related delays as airports and air traffic control systems operate at capacity with minimal flexibility to absorb disruptions.</a:t>
            </a:r>
          </a:p>
        </p:txBody>
      </p:sp>
      <p:sp>
        <p:nvSpPr>
          <p:cNvPr id="8" name="Freeform 8" descr="preencoded.png"/>
          <p:cNvSpPr/>
          <p:nvPr/>
        </p:nvSpPr>
        <p:spPr>
          <a:xfrm>
            <a:off x="992238" y="4053478"/>
            <a:ext cx="5434460" cy="992238"/>
          </a:xfrm>
          <a:custGeom>
            <a:avLst/>
            <a:gdLst/>
            <a:ahLst/>
            <a:cxnLst/>
            <a:rect l="l" t="t" r="r" b="b"/>
            <a:pathLst>
              <a:path w="5434460" h="992238">
                <a:moveTo>
                  <a:pt x="0" y="0"/>
                </a:moveTo>
                <a:lnTo>
                  <a:pt x="5434460" y="0"/>
                </a:lnTo>
                <a:lnTo>
                  <a:pt x="5434460" y="992238"/>
                </a:lnTo>
                <a:lnTo>
                  <a:pt x="0" y="992238"/>
                </a:lnTo>
                <a:lnTo>
                  <a:pt x="0" y="0"/>
                </a:lnTo>
                <a:close/>
              </a:path>
            </a:pathLst>
          </a:custGeom>
          <a:blipFill>
            <a:blip r:embed="rId3"/>
            <a:stretch>
              <a:fillRect l="-122" r="-122"/>
            </a:stretch>
          </a:blipFill>
        </p:spPr>
        <p:txBody>
          <a:bodyPr/>
          <a:lstStyle/>
          <a:p>
            <a:endParaRPr lang="en-IN"/>
          </a:p>
        </p:txBody>
      </p:sp>
      <p:sp>
        <p:nvSpPr>
          <p:cNvPr id="9" name="TextBox 9"/>
          <p:cNvSpPr txBox="1"/>
          <p:nvPr/>
        </p:nvSpPr>
        <p:spPr>
          <a:xfrm>
            <a:off x="1240184" y="5284146"/>
            <a:ext cx="3101130" cy="397221"/>
          </a:xfrm>
          <a:prstGeom prst="rect">
            <a:avLst/>
          </a:prstGeom>
        </p:spPr>
        <p:txBody>
          <a:bodyPr lIns="0" tIns="0" rIns="0" bIns="0" rtlCol="0" anchor="t">
            <a:spAutoFit/>
          </a:bodyPr>
          <a:lstStyle/>
          <a:p>
            <a:pPr algn="l">
              <a:lnSpc>
                <a:spcPts val="2999"/>
              </a:lnSpc>
            </a:pPr>
            <a:r>
              <a:rPr lang="en-US" sz="2400" b="1" dirty="0">
                <a:solidFill>
                  <a:srgbClr val="E5E0DF"/>
                </a:solidFill>
                <a:latin typeface="Saira Medium"/>
                <a:ea typeface="Saira Medium"/>
                <a:cs typeface="Saira Medium"/>
                <a:sym typeface="Saira Medium"/>
              </a:rPr>
              <a:t>Summer Peak</a:t>
            </a:r>
          </a:p>
        </p:txBody>
      </p:sp>
      <p:sp>
        <p:nvSpPr>
          <p:cNvPr id="10" name="TextBox 10"/>
          <p:cNvSpPr txBox="1"/>
          <p:nvPr/>
        </p:nvSpPr>
        <p:spPr>
          <a:xfrm>
            <a:off x="1240184" y="5734945"/>
            <a:ext cx="4938560" cy="753411"/>
          </a:xfrm>
          <a:prstGeom prst="rect">
            <a:avLst/>
          </a:prstGeom>
        </p:spPr>
        <p:txBody>
          <a:bodyPr lIns="0" tIns="0" rIns="0" bIns="0" rtlCol="0" anchor="t">
            <a:spAutoFit/>
          </a:bodyPr>
          <a:lstStyle/>
          <a:p>
            <a:pPr algn="l">
              <a:lnSpc>
                <a:spcPts val="3125"/>
              </a:lnSpc>
            </a:pPr>
            <a:r>
              <a:rPr lang="en-US" dirty="0">
                <a:solidFill>
                  <a:srgbClr val="E5E0DF"/>
                </a:solidFill>
                <a:latin typeface="Roboto"/>
                <a:ea typeface="Roboto"/>
                <a:cs typeface="Roboto"/>
                <a:sym typeface="Roboto"/>
              </a:rPr>
              <a:t>Highest volumes in July drive congestion delays despite good weather</a:t>
            </a:r>
          </a:p>
        </p:txBody>
      </p:sp>
      <p:sp>
        <p:nvSpPr>
          <p:cNvPr id="11" name="Freeform 11" descr="preencoded.png"/>
          <p:cNvSpPr/>
          <p:nvPr/>
        </p:nvSpPr>
        <p:spPr>
          <a:xfrm>
            <a:off x="6426698" y="4053478"/>
            <a:ext cx="5434460" cy="992238"/>
          </a:xfrm>
          <a:custGeom>
            <a:avLst/>
            <a:gdLst/>
            <a:ahLst/>
            <a:cxnLst/>
            <a:rect l="l" t="t" r="r" b="b"/>
            <a:pathLst>
              <a:path w="5434460" h="992238">
                <a:moveTo>
                  <a:pt x="0" y="0"/>
                </a:moveTo>
                <a:lnTo>
                  <a:pt x="5434461" y="0"/>
                </a:lnTo>
                <a:lnTo>
                  <a:pt x="5434461" y="992238"/>
                </a:lnTo>
                <a:lnTo>
                  <a:pt x="0" y="992238"/>
                </a:lnTo>
                <a:lnTo>
                  <a:pt x="0" y="0"/>
                </a:lnTo>
                <a:close/>
              </a:path>
            </a:pathLst>
          </a:custGeom>
          <a:blipFill>
            <a:blip r:embed="rId4"/>
            <a:stretch>
              <a:fillRect l="-122" r="-122"/>
            </a:stretch>
          </a:blipFill>
        </p:spPr>
        <p:txBody>
          <a:bodyPr/>
          <a:lstStyle/>
          <a:p>
            <a:endParaRPr lang="en-IN"/>
          </a:p>
        </p:txBody>
      </p:sp>
      <p:sp>
        <p:nvSpPr>
          <p:cNvPr id="12" name="TextBox 12"/>
          <p:cNvSpPr txBox="1"/>
          <p:nvPr/>
        </p:nvSpPr>
        <p:spPr>
          <a:xfrm>
            <a:off x="6674644" y="5284146"/>
            <a:ext cx="3101130" cy="397221"/>
          </a:xfrm>
          <a:prstGeom prst="rect">
            <a:avLst/>
          </a:prstGeom>
        </p:spPr>
        <p:txBody>
          <a:bodyPr lIns="0" tIns="0" rIns="0" bIns="0" rtlCol="0" anchor="t">
            <a:spAutoFit/>
          </a:bodyPr>
          <a:lstStyle/>
          <a:p>
            <a:pPr algn="l">
              <a:lnSpc>
                <a:spcPts val="2999"/>
              </a:lnSpc>
            </a:pPr>
            <a:r>
              <a:rPr lang="en-US" sz="2400" b="1" dirty="0">
                <a:solidFill>
                  <a:srgbClr val="E5E0DF"/>
                </a:solidFill>
                <a:latin typeface="Saira Medium"/>
                <a:ea typeface="Saira Medium"/>
                <a:cs typeface="Saira Medium"/>
                <a:sym typeface="Saira Medium"/>
              </a:rPr>
              <a:t>Winter Disruptions</a:t>
            </a:r>
          </a:p>
        </p:txBody>
      </p:sp>
      <p:sp>
        <p:nvSpPr>
          <p:cNvPr id="13" name="TextBox 13"/>
          <p:cNvSpPr txBox="1"/>
          <p:nvPr/>
        </p:nvSpPr>
        <p:spPr>
          <a:xfrm>
            <a:off x="6674644" y="5734945"/>
            <a:ext cx="4938560" cy="753411"/>
          </a:xfrm>
          <a:prstGeom prst="rect">
            <a:avLst/>
          </a:prstGeom>
        </p:spPr>
        <p:txBody>
          <a:bodyPr lIns="0" tIns="0" rIns="0" bIns="0" rtlCol="0" anchor="t">
            <a:spAutoFit/>
          </a:bodyPr>
          <a:lstStyle/>
          <a:p>
            <a:pPr algn="l">
              <a:lnSpc>
                <a:spcPts val="3125"/>
              </a:lnSpc>
            </a:pPr>
            <a:r>
              <a:rPr lang="en-US" dirty="0">
                <a:solidFill>
                  <a:srgbClr val="E5E0DF"/>
                </a:solidFill>
                <a:latin typeface="Roboto"/>
                <a:ea typeface="Roboto"/>
                <a:cs typeface="Roboto"/>
                <a:sym typeface="Roboto"/>
              </a:rPr>
              <a:t>Weather-related delays and cancellations increase significantly</a:t>
            </a:r>
          </a:p>
        </p:txBody>
      </p:sp>
      <p:sp>
        <p:nvSpPr>
          <p:cNvPr id="14" name="Freeform 14" descr="preencoded.png"/>
          <p:cNvSpPr/>
          <p:nvPr/>
        </p:nvSpPr>
        <p:spPr>
          <a:xfrm>
            <a:off x="11861159" y="4053478"/>
            <a:ext cx="5434460" cy="992238"/>
          </a:xfrm>
          <a:custGeom>
            <a:avLst/>
            <a:gdLst/>
            <a:ahLst/>
            <a:cxnLst/>
            <a:rect l="l" t="t" r="r" b="b"/>
            <a:pathLst>
              <a:path w="5434460" h="992238">
                <a:moveTo>
                  <a:pt x="0" y="0"/>
                </a:moveTo>
                <a:lnTo>
                  <a:pt x="5434460" y="0"/>
                </a:lnTo>
                <a:lnTo>
                  <a:pt x="5434460" y="992238"/>
                </a:lnTo>
                <a:lnTo>
                  <a:pt x="0" y="992238"/>
                </a:lnTo>
                <a:lnTo>
                  <a:pt x="0" y="0"/>
                </a:lnTo>
                <a:close/>
              </a:path>
            </a:pathLst>
          </a:custGeom>
          <a:blipFill>
            <a:blip r:embed="rId5"/>
            <a:stretch>
              <a:fillRect l="-122" r="-122"/>
            </a:stretch>
          </a:blipFill>
        </p:spPr>
        <p:txBody>
          <a:bodyPr/>
          <a:lstStyle/>
          <a:p>
            <a:endParaRPr lang="en-IN"/>
          </a:p>
        </p:txBody>
      </p:sp>
      <p:sp>
        <p:nvSpPr>
          <p:cNvPr id="15" name="TextBox 15"/>
          <p:cNvSpPr txBox="1"/>
          <p:nvPr/>
        </p:nvSpPr>
        <p:spPr>
          <a:xfrm>
            <a:off x="12109104" y="5284146"/>
            <a:ext cx="3101130" cy="397221"/>
          </a:xfrm>
          <a:prstGeom prst="rect">
            <a:avLst/>
          </a:prstGeom>
        </p:spPr>
        <p:txBody>
          <a:bodyPr lIns="0" tIns="0" rIns="0" bIns="0" rtlCol="0" anchor="t">
            <a:spAutoFit/>
          </a:bodyPr>
          <a:lstStyle/>
          <a:p>
            <a:pPr algn="l">
              <a:lnSpc>
                <a:spcPts val="2999"/>
              </a:lnSpc>
            </a:pPr>
            <a:r>
              <a:rPr lang="en-US" sz="2400" b="1" dirty="0">
                <a:solidFill>
                  <a:srgbClr val="E5E0DF"/>
                </a:solidFill>
                <a:latin typeface="Saira Medium"/>
                <a:ea typeface="Saira Medium"/>
                <a:cs typeface="Saira Medium"/>
                <a:sym typeface="Saira Medium"/>
              </a:rPr>
              <a:t>Autumn Stability</a:t>
            </a:r>
          </a:p>
        </p:txBody>
      </p:sp>
      <p:sp>
        <p:nvSpPr>
          <p:cNvPr id="16" name="TextBox 16"/>
          <p:cNvSpPr txBox="1"/>
          <p:nvPr/>
        </p:nvSpPr>
        <p:spPr>
          <a:xfrm>
            <a:off x="12109104" y="5734945"/>
            <a:ext cx="4938560" cy="753411"/>
          </a:xfrm>
          <a:prstGeom prst="rect">
            <a:avLst/>
          </a:prstGeom>
        </p:spPr>
        <p:txBody>
          <a:bodyPr lIns="0" tIns="0" rIns="0" bIns="0" rtlCol="0" anchor="t">
            <a:spAutoFit/>
          </a:bodyPr>
          <a:lstStyle/>
          <a:p>
            <a:pPr algn="l">
              <a:lnSpc>
                <a:spcPts val="3125"/>
              </a:lnSpc>
            </a:pPr>
            <a:r>
              <a:rPr lang="en-US" dirty="0">
                <a:solidFill>
                  <a:srgbClr val="E5E0DF"/>
                </a:solidFill>
                <a:latin typeface="Roboto"/>
                <a:ea typeface="Roboto"/>
                <a:cs typeface="Roboto"/>
                <a:sym typeface="Roboto"/>
              </a:rPr>
              <a:t>Most stable period with moderate demand and </a:t>
            </a:r>
            <a:r>
              <a:rPr lang="en-US" dirty="0" err="1">
                <a:solidFill>
                  <a:srgbClr val="E5E0DF"/>
                </a:solidFill>
                <a:latin typeface="Roboto"/>
                <a:ea typeface="Roboto"/>
                <a:cs typeface="Roboto"/>
                <a:sym typeface="Roboto"/>
              </a:rPr>
              <a:t>favourable</a:t>
            </a:r>
            <a:r>
              <a:rPr lang="en-US" dirty="0">
                <a:solidFill>
                  <a:srgbClr val="E5E0DF"/>
                </a:solidFill>
                <a:latin typeface="Roboto"/>
                <a:ea typeface="Roboto"/>
                <a:cs typeface="Roboto"/>
                <a:sym typeface="Roboto"/>
              </a:rPr>
              <a:t> conditions</a:t>
            </a:r>
          </a:p>
        </p:txBody>
      </p:sp>
      <p:sp>
        <p:nvSpPr>
          <p:cNvPr id="17" name="TextBox 17"/>
          <p:cNvSpPr txBox="1"/>
          <p:nvPr/>
        </p:nvSpPr>
        <p:spPr>
          <a:xfrm>
            <a:off x="992238" y="7055796"/>
            <a:ext cx="16303523" cy="1157368"/>
          </a:xfrm>
          <a:prstGeom prst="rect">
            <a:avLst/>
          </a:prstGeom>
        </p:spPr>
        <p:txBody>
          <a:bodyPr lIns="0" tIns="0" rIns="0" bIns="0" rtlCol="0" anchor="t">
            <a:spAutoFit/>
          </a:bodyPr>
          <a:lstStyle/>
          <a:p>
            <a:pPr algn="l">
              <a:lnSpc>
                <a:spcPts val="3125"/>
              </a:lnSpc>
            </a:pPr>
            <a:r>
              <a:rPr lang="en-US" sz="2000" dirty="0">
                <a:solidFill>
                  <a:srgbClr val="E5E0DF"/>
                </a:solidFill>
                <a:latin typeface="Roboto"/>
                <a:ea typeface="Roboto"/>
                <a:cs typeface="Roboto"/>
                <a:sym typeface="Roboto"/>
              </a:rPr>
              <a:t>Winter months, particularly December through February, show higher weather-related disruptions and cancellations due to snow, ice, and reduced visibility. Spring experiences moderate volatility with thunderstorm activity, whilst autumn remains the most stable period with comfortable temperatures, lower storm frequency, and post-summer traffic reduction.</a:t>
            </a:r>
          </a:p>
        </p:txBody>
      </p:sp>
      <p:sp>
        <p:nvSpPr>
          <p:cNvPr id="18" name="TextBox 18"/>
          <p:cNvSpPr txBox="1"/>
          <p:nvPr/>
        </p:nvSpPr>
        <p:spPr>
          <a:xfrm>
            <a:off x="992238" y="8525618"/>
            <a:ext cx="16303523" cy="759823"/>
          </a:xfrm>
          <a:prstGeom prst="rect">
            <a:avLst/>
          </a:prstGeom>
        </p:spPr>
        <p:txBody>
          <a:bodyPr lIns="0" tIns="0" rIns="0" bIns="0" rtlCol="0" anchor="t">
            <a:spAutoFit/>
          </a:bodyPr>
          <a:lstStyle/>
          <a:p>
            <a:pPr algn="l">
              <a:lnSpc>
                <a:spcPts val="3125"/>
              </a:lnSpc>
            </a:pPr>
            <a:r>
              <a:rPr lang="en-US" sz="2000" dirty="0">
                <a:solidFill>
                  <a:srgbClr val="E5E0DF"/>
                </a:solidFill>
                <a:latin typeface="Roboto"/>
                <a:ea typeface="Roboto"/>
                <a:cs typeface="Roboto"/>
                <a:sym typeface="Roboto"/>
              </a:rPr>
              <a:t>Monthly and seasonal graphs confirm that both passenger demand patterns and weather conditions strongly influence delay </a:t>
            </a:r>
            <a:r>
              <a:rPr lang="en-US" sz="2000" dirty="0" err="1">
                <a:solidFill>
                  <a:srgbClr val="E5E0DF"/>
                </a:solidFill>
                <a:latin typeface="Roboto"/>
                <a:ea typeface="Roboto"/>
                <a:cs typeface="Roboto"/>
                <a:sym typeface="Roboto"/>
              </a:rPr>
              <a:t>behaviour</a:t>
            </a:r>
            <a:r>
              <a:rPr lang="en-US" sz="2000" dirty="0">
                <a:solidFill>
                  <a:srgbClr val="E5E0DF"/>
                </a:solidFill>
                <a:latin typeface="Roboto"/>
                <a:ea typeface="Roboto"/>
                <a:cs typeface="Roboto"/>
                <a:sym typeface="Roboto"/>
              </a:rPr>
              <a:t> throughout the year, creating predictable cycles that airlines can anticipate and plan for.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grpSp>
        <p:nvGrpSpPr>
          <p:cNvPr id="3" name="Group 3"/>
          <p:cNvGrpSpPr/>
          <p:nvPr/>
        </p:nvGrpSpPr>
        <p:grpSpPr>
          <a:xfrm>
            <a:off x="762000" y="167610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30303">
                <a:alpha val="56078"/>
              </a:srgbClr>
            </a:solidFill>
            <a:ln w="12700">
              <a:solidFill>
                <a:srgbClr val="000000"/>
              </a:solidFill>
            </a:ln>
          </p:spPr>
          <p:txBody>
            <a:bodyPr/>
            <a:lstStyle/>
            <a:p>
              <a:endParaRPr lang="en-IN"/>
            </a:p>
          </p:txBody>
        </p:sp>
      </p:grpSp>
      <p:sp>
        <p:nvSpPr>
          <p:cNvPr id="5" name="TextBox 5"/>
          <p:cNvSpPr txBox="1"/>
          <p:nvPr/>
        </p:nvSpPr>
        <p:spPr>
          <a:xfrm>
            <a:off x="496042" y="331584"/>
            <a:ext cx="9409958" cy="457818"/>
          </a:xfrm>
          <a:prstGeom prst="rect">
            <a:avLst/>
          </a:prstGeom>
        </p:spPr>
        <p:txBody>
          <a:bodyPr wrap="square" lIns="0" tIns="0" rIns="0" bIns="0" rtlCol="0" anchor="t">
            <a:spAutoFit/>
          </a:bodyPr>
          <a:lstStyle/>
          <a:p>
            <a:pPr algn="l">
              <a:lnSpc>
                <a:spcPts val="2999"/>
              </a:lnSpc>
            </a:pPr>
            <a:r>
              <a:rPr lang="en-US" sz="4400" b="1" dirty="0">
                <a:solidFill>
                  <a:srgbClr val="FFFFFF"/>
                </a:solidFill>
                <a:latin typeface="Saira Medium"/>
                <a:ea typeface="Saira Medium"/>
                <a:cs typeface="Saira Medium"/>
                <a:sym typeface="Saira Medium"/>
              </a:rPr>
              <a:t>Cancellations &amp; Economic Impact</a:t>
            </a:r>
          </a:p>
        </p:txBody>
      </p:sp>
      <p:sp>
        <p:nvSpPr>
          <p:cNvPr id="6" name="TextBox 6"/>
          <p:cNvSpPr txBox="1"/>
          <p:nvPr/>
        </p:nvSpPr>
        <p:spPr>
          <a:xfrm>
            <a:off x="3101578" y="1898599"/>
            <a:ext cx="1525638" cy="271910"/>
          </a:xfrm>
          <a:prstGeom prst="rect">
            <a:avLst/>
          </a:prstGeom>
        </p:spPr>
        <p:txBody>
          <a:bodyPr lIns="0" tIns="0" rIns="0" bIns="0" rtlCol="0" anchor="t">
            <a:spAutoFit/>
          </a:bodyPr>
          <a:lstStyle/>
          <a:p>
            <a:pPr algn="ctr">
              <a:lnSpc>
                <a:spcPts val="2437"/>
              </a:lnSpc>
            </a:pPr>
            <a:r>
              <a:rPr lang="en-US" sz="2437" b="1">
                <a:solidFill>
                  <a:srgbClr val="E5E0DF"/>
                </a:solidFill>
                <a:latin typeface="Saira Medium"/>
                <a:ea typeface="Saira Medium"/>
                <a:cs typeface="Saira Medium"/>
                <a:sym typeface="Saira Medium"/>
              </a:rPr>
              <a:t>1.54%</a:t>
            </a:r>
          </a:p>
        </p:txBody>
      </p:sp>
      <p:sp>
        <p:nvSpPr>
          <p:cNvPr id="7" name="Freeform 7" descr="preencoded.png"/>
          <p:cNvSpPr/>
          <p:nvPr/>
        </p:nvSpPr>
        <p:spPr>
          <a:xfrm>
            <a:off x="2934148" y="1085259"/>
            <a:ext cx="1860652" cy="1860652"/>
          </a:xfrm>
          <a:custGeom>
            <a:avLst/>
            <a:gdLst/>
            <a:ahLst/>
            <a:cxnLst/>
            <a:rect l="l" t="t" r="r" b="b"/>
            <a:pathLst>
              <a:path w="1860652" h="1860652">
                <a:moveTo>
                  <a:pt x="0" y="0"/>
                </a:moveTo>
                <a:lnTo>
                  <a:pt x="1860651" y="0"/>
                </a:lnTo>
                <a:lnTo>
                  <a:pt x="1860651" y="1860652"/>
                </a:lnTo>
                <a:lnTo>
                  <a:pt x="0" y="1860652"/>
                </a:lnTo>
                <a:lnTo>
                  <a:pt x="0" y="0"/>
                </a:lnTo>
                <a:close/>
              </a:path>
            </a:pathLst>
          </a:custGeom>
          <a:blipFill>
            <a:blip r:embed="rId3"/>
            <a:stretch>
              <a:fillRect/>
            </a:stretch>
          </a:blipFill>
        </p:spPr>
        <p:txBody>
          <a:bodyPr/>
          <a:lstStyle/>
          <a:p>
            <a:endParaRPr lang="en-IN"/>
          </a:p>
        </p:txBody>
      </p:sp>
      <p:sp>
        <p:nvSpPr>
          <p:cNvPr id="8" name="TextBox 8"/>
          <p:cNvSpPr txBox="1"/>
          <p:nvPr/>
        </p:nvSpPr>
        <p:spPr>
          <a:xfrm>
            <a:off x="3089224" y="3091310"/>
            <a:ext cx="1550489" cy="398186"/>
          </a:xfrm>
          <a:prstGeom prst="rect">
            <a:avLst/>
          </a:prstGeom>
        </p:spPr>
        <p:txBody>
          <a:bodyPr lIns="0" tIns="0" rIns="0" bIns="0" rtlCol="0" anchor="t">
            <a:spAutoFit/>
          </a:bodyPr>
          <a:lstStyle/>
          <a:p>
            <a:pPr algn="ctr">
              <a:lnSpc>
                <a:spcPts val="1500"/>
              </a:lnSpc>
            </a:pPr>
            <a:r>
              <a:rPr lang="en-US" sz="1600" b="1" dirty="0">
                <a:solidFill>
                  <a:srgbClr val="E5E0DF"/>
                </a:solidFill>
                <a:latin typeface="Saira Medium"/>
                <a:ea typeface="Saira Medium"/>
                <a:cs typeface="Saira Medium"/>
                <a:sym typeface="Saira Medium"/>
              </a:rPr>
              <a:t>Cancellation Rate</a:t>
            </a:r>
          </a:p>
        </p:txBody>
      </p:sp>
      <p:sp>
        <p:nvSpPr>
          <p:cNvPr id="9" name="TextBox 9"/>
          <p:cNvSpPr txBox="1"/>
          <p:nvPr/>
        </p:nvSpPr>
        <p:spPr>
          <a:xfrm>
            <a:off x="496043" y="3562666"/>
            <a:ext cx="6736852" cy="205184"/>
          </a:xfrm>
          <a:prstGeom prst="rect">
            <a:avLst/>
          </a:prstGeom>
        </p:spPr>
        <p:txBody>
          <a:bodyPr lIns="0" tIns="0" rIns="0" bIns="0" rtlCol="0" anchor="t">
            <a:spAutoFit/>
          </a:bodyPr>
          <a:lstStyle/>
          <a:p>
            <a:pPr algn="ctr">
              <a:lnSpc>
                <a:spcPts val="1562"/>
              </a:lnSpc>
            </a:pPr>
            <a:r>
              <a:rPr lang="en-US" sz="1600" dirty="0">
                <a:solidFill>
                  <a:srgbClr val="E5E0DF"/>
                </a:solidFill>
                <a:latin typeface="Roboto"/>
                <a:ea typeface="Roboto"/>
                <a:cs typeface="Roboto"/>
                <a:sym typeface="Roboto"/>
              </a:rPr>
              <a:t>Strong operational resilience</a:t>
            </a:r>
          </a:p>
        </p:txBody>
      </p:sp>
      <p:sp>
        <p:nvSpPr>
          <p:cNvPr id="10" name="TextBox 10"/>
          <p:cNvSpPr txBox="1"/>
          <p:nvPr/>
        </p:nvSpPr>
        <p:spPr>
          <a:xfrm>
            <a:off x="3101578" y="4709074"/>
            <a:ext cx="1525638" cy="271910"/>
          </a:xfrm>
          <a:prstGeom prst="rect">
            <a:avLst/>
          </a:prstGeom>
        </p:spPr>
        <p:txBody>
          <a:bodyPr lIns="0" tIns="0" rIns="0" bIns="0" rtlCol="0" anchor="t">
            <a:spAutoFit/>
          </a:bodyPr>
          <a:lstStyle/>
          <a:p>
            <a:pPr algn="ctr">
              <a:lnSpc>
                <a:spcPts val="2437"/>
              </a:lnSpc>
            </a:pPr>
            <a:r>
              <a:rPr lang="en-US" sz="2437" b="1">
                <a:solidFill>
                  <a:srgbClr val="E5E0DF"/>
                </a:solidFill>
                <a:latin typeface="Saira Medium"/>
                <a:ea typeface="Saira Medium"/>
                <a:cs typeface="Saira Medium"/>
                <a:sym typeface="Saira Medium"/>
              </a:rPr>
              <a:t>90K</a:t>
            </a:r>
          </a:p>
        </p:txBody>
      </p:sp>
      <p:sp>
        <p:nvSpPr>
          <p:cNvPr id="11" name="Freeform 11" descr="preencoded.png"/>
          <p:cNvSpPr/>
          <p:nvPr/>
        </p:nvSpPr>
        <p:spPr>
          <a:xfrm>
            <a:off x="2934148" y="3895725"/>
            <a:ext cx="1860652" cy="1860652"/>
          </a:xfrm>
          <a:custGeom>
            <a:avLst/>
            <a:gdLst/>
            <a:ahLst/>
            <a:cxnLst/>
            <a:rect l="l" t="t" r="r" b="b"/>
            <a:pathLst>
              <a:path w="1860652" h="1860652">
                <a:moveTo>
                  <a:pt x="0" y="0"/>
                </a:moveTo>
                <a:lnTo>
                  <a:pt x="1860651" y="0"/>
                </a:lnTo>
                <a:lnTo>
                  <a:pt x="1860651" y="1860652"/>
                </a:lnTo>
                <a:lnTo>
                  <a:pt x="0" y="1860652"/>
                </a:lnTo>
                <a:lnTo>
                  <a:pt x="0" y="0"/>
                </a:lnTo>
                <a:close/>
              </a:path>
            </a:pathLst>
          </a:custGeom>
          <a:blipFill>
            <a:blip r:embed="rId4"/>
            <a:stretch>
              <a:fillRect/>
            </a:stretch>
          </a:blipFill>
        </p:spPr>
        <p:txBody>
          <a:bodyPr/>
          <a:lstStyle/>
          <a:p>
            <a:endParaRPr lang="en-IN"/>
          </a:p>
        </p:txBody>
      </p:sp>
      <p:sp>
        <p:nvSpPr>
          <p:cNvPr id="12" name="TextBox 12"/>
          <p:cNvSpPr txBox="1"/>
          <p:nvPr/>
        </p:nvSpPr>
        <p:spPr>
          <a:xfrm>
            <a:off x="3089224" y="5901776"/>
            <a:ext cx="1550489" cy="205826"/>
          </a:xfrm>
          <a:prstGeom prst="rect">
            <a:avLst/>
          </a:prstGeom>
        </p:spPr>
        <p:txBody>
          <a:bodyPr lIns="0" tIns="0" rIns="0" bIns="0" rtlCol="0" anchor="t">
            <a:spAutoFit/>
          </a:bodyPr>
          <a:lstStyle/>
          <a:p>
            <a:pPr algn="ctr">
              <a:lnSpc>
                <a:spcPts val="1500"/>
              </a:lnSpc>
            </a:pPr>
            <a:r>
              <a:rPr lang="en-US" sz="1600" b="1" dirty="0">
                <a:solidFill>
                  <a:srgbClr val="E5E0DF"/>
                </a:solidFill>
                <a:latin typeface="Saira Medium"/>
                <a:ea typeface="Saira Medium"/>
                <a:cs typeface="Saira Medium"/>
                <a:sym typeface="Saira Medium"/>
              </a:rPr>
              <a:t>Affected Flights</a:t>
            </a:r>
          </a:p>
        </p:txBody>
      </p:sp>
      <p:sp>
        <p:nvSpPr>
          <p:cNvPr id="13" name="TextBox 13"/>
          <p:cNvSpPr txBox="1"/>
          <p:nvPr/>
        </p:nvSpPr>
        <p:spPr>
          <a:xfrm>
            <a:off x="496043" y="6181430"/>
            <a:ext cx="6736852" cy="205184"/>
          </a:xfrm>
          <a:prstGeom prst="rect">
            <a:avLst/>
          </a:prstGeom>
        </p:spPr>
        <p:txBody>
          <a:bodyPr lIns="0" tIns="0" rIns="0" bIns="0" rtlCol="0" anchor="t">
            <a:spAutoFit/>
          </a:bodyPr>
          <a:lstStyle/>
          <a:p>
            <a:pPr algn="ctr">
              <a:lnSpc>
                <a:spcPts val="1562"/>
              </a:lnSpc>
            </a:pPr>
            <a:r>
              <a:rPr lang="en-US" sz="1600" dirty="0">
                <a:solidFill>
                  <a:srgbClr val="E5E0DF"/>
                </a:solidFill>
                <a:latin typeface="Roboto"/>
                <a:ea typeface="Roboto"/>
                <a:cs typeface="Roboto"/>
                <a:sym typeface="Roboto"/>
              </a:rPr>
              <a:t>Annually cancelled</a:t>
            </a:r>
          </a:p>
        </p:txBody>
      </p:sp>
      <p:sp>
        <p:nvSpPr>
          <p:cNvPr id="14" name="TextBox 14"/>
          <p:cNvSpPr txBox="1"/>
          <p:nvPr/>
        </p:nvSpPr>
        <p:spPr>
          <a:xfrm>
            <a:off x="7494972" y="1012647"/>
            <a:ext cx="3732762" cy="280846"/>
          </a:xfrm>
          <a:prstGeom prst="rect">
            <a:avLst/>
          </a:prstGeom>
        </p:spPr>
        <p:txBody>
          <a:bodyPr wrap="square" lIns="0" tIns="0" rIns="0" bIns="0" rtlCol="0" anchor="t">
            <a:spAutoFit/>
          </a:bodyPr>
          <a:lstStyle/>
          <a:p>
            <a:pPr algn="l">
              <a:lnSpc>
                <a:spcPts val="1812"/>
              </a:lnSpc>
            </a:pPr>
            <a:r>
              <a:rPr lang="en-US" sz="2800" b="1" dirty="0">
                <a:solidFill>
                  <a:srgbClr val="FFFFFF"/>
                </a:solidFill>
                <a:latin typeface="Saira Medium"/>
                <a:ea typeface="Saira Medium"/>
                <a:cs typeface="Saira Medium"/>
                <a:sym typeface="Saira Medium"/>
              </a:rPr>
              <a:t>Financial Implications</a:t>
            </a:r>
          </a:p>
        </p:txBody>
      </p:sp>
      <p:sp>
        <p:nvSpPr>
          <p:cNvPr id="15" name="TextBox 15"/>
          <p:cNvSpPr txBox="1"/>
          <p:nvPr/>
        </p:nvSpPr>
        <p:spPr>
          <a:xfrm>
            <a:off x="7499889" y="1788203"/>
            <a:ext cx="10256491" cy="977832"/>
          </a:xfrm>
          <a:prstGeom prst="rect">
            <a:avLst/>
          </a:prstGeom>
        </p:spPr>
        <p:txBody>
          <a:bodyPr lIns="0" tIns="0" rIns="0" bIns="0" rtlCol="0" anchor="t">
            <a:spAutoFit/>
          </a:bodyPr>
          <a:lstStyle/>
          <a:p>
            <a:pPr algn="l">
              <a:lnSpc>
                <a:spcPts val="1895"/>
              </a:lnSpc>
            </a:pPr>
            <a:r>
              <a:rPr lang="en-US" sz="2000" dirty="0">
                <a:solidFill>
                  <a:srgbClr val="E5E0DF"/>
                </a:solidFill>
                <a:latin typeface="Roboto"/>
                <a:ea typeface="Roboto"/>
                <a:cs typeface="Roboto"/>
                <a:sym typeface="Roboto"/>
              </a:rPr>
              <a:t>Only 1.54% of flights are cancelled, indicating strong operational resilience and effective contingency planning. However, this seemingly small percentage translates to nearly 90,000 affected flights annually, impacting hundreds of thousands of passengers and creating significant operational challenges.</a:t>
            </a:r>
          </a:p>
        </p:txBody>
      </p:sp>
      <p:sp>
        <p:nvSpPr>
          <p:cNvPr id="16" name="TextBox 16"/>
          <p:cNvSpPr txBox="1"/>
          <p:nvPr/>
        </p:nvSpPr>
        <p:spPr>
          <a:xfrm>
            <a:off x="7499888" y="3079101"/>
            <a:ext cx="10256491" cy="734175"/>
          </a:xfrm>
          <a:prstGeom prst="rect">
            <a:avLst/>
          </a:prstGeom>
        </p:spPr>
        <p:txBody>
          <a:bodyPr lIns="0" tIns="0" rIns="0" bIns="0" rtlCol="0" anchor="t">
            <a:spAutoFit/>
          </a:bodyPr>
          <a:lstStyle/>
          <a:p>
            <a:pPr algn="l">
              <a:lnSpc>
                <a:spcPts val="1895"/>
              </a:lnSpc>
            </a:pPr>
            <a:r>
              <a:rPr lang="en-US" sz="2000" dirty="0">
                <a:solidFill>
                  <a:srgbClr val="E5E0DF"/>
                </a:solidFill>
                <a:latin typeface="Roboto"/>
                <a:ea typeface="Roboto"/>
                <a:cs typeface="Roboto"/>
                <a:sym typeface="Roboto"/>
              </a:rPr>
              <a:t>Airline-related factors—such as maintenance issues, crew availability, and aircraft positioning—along with weather-related factors are the primary causes of cancellations. Security and air traffic control issues contribute minimally.</a:t>
            </a:r>
          </a:p>
        </p:txBody>
      </p:sp>
      <p:sp>
        <p:nvSpPr>
          <p:cNvPr id="17" name="TextBox 17"/>
          <p:cNvSpPr txBox="1"/>
          <p:nvPr/>
        </p:nvSpPr>
        <p:spPr>
          <a:xfrm>
            <a:off x="7311457" y="5084845"/>
            <a:ext cx="5050784" cy="342605"/>
          </a:xfrm>
          <a:prstGeom prst="rect">
            <a:avLst/>
          </a:prstGeom>
        </p:spPr>
        <p:txBody>
          <a:bodyPr lIns="0" tIns="0" rIns="0" bIns="0" rtlCol="0" anchor="t">
            <a:spAutoFit/>
          </a:bodyPr>
          <a:lstStyle/>
          <a:p>
            <a:pPr algn="ctr">
              <a:lnSpc>
                <a:spcPts val="3187"/>
              </a:lnSpc>
            </a:pPr>
            <a:r>
              <a:rPr lang="en-US" sz="3187" b="1" dirty="0">
                <a:solidFill>
                  <a:srgbClr val="E5E0DF"/>
                </a:solidFill>
                <a:latin typeface="Saira Medium"/>
                <a:ea typeface="Saira Medium"/>
                <a:cs typeface="Saira Medium"/>
                <a:sym typeface="Saira Medium"/>
              </a:rPr>
              <a:t>25M</a:t>
            </a:r>
          </a:p>
        </p:txBody>
      </p:sp>
      <p:sp>
        <p:nvSpPr>
          <p:cNvPr id="18" name="TextBox 18"/>
          <p:cNvSpPr txBox="1"/>
          <p:nvPr/>
        </p:nvSpPr>
        <p:spPr>
          <a:xfrm>
            <a:off x="9148916" y="5618754"/>
            <a:ext cx="1550489" cy="213520"/>
          </a:xfrm>
          <a:prstGeom prst="rect">
            <a:avLst/>
          </a:prstGeom>
        </p:spPr>
        <p:txBody>
          <a:bodyPr lIns="0" tIns="0" rIns="0" bIns="0" rtlCol="0" anchor="t">
            <a:spAutoFit/>
          </a:bodyPr>
          <a:lstStyle/>
          <a:p>
            <a:pPr algn="ctr">
              <a:lnSpc>
                <a:spcPts val="1500"/>
              </a:lnSpc>
            </a:pPr>
            <a:r>
              <a:rPr lang="en-US" b="1" dirty="0">
                <a:solidFill>
                  <a:srgbClr val="E5E0DF"/>
                </a:solidFill>
                <a:latin typeface="Saira Medium"/>
                <a:ea typeface="Saira Medium"/>
                <a:cs typeface="Saira Medium"/>
                <a:sym typeface="Saira Medium"/>
              </a:rPr>
              <a:t>Delay Minutes</a:t>
            </a:r>
          </a:p>
        </p:txBody>
      </p:sp>
      <p:sp>
        <p:nvSpPr>
          <p:cNvPr id="19" name="TextBox 19"/>
          <p:cNvSpPr txBox="1"/>
          <p:nvPr/>
        </p:nvSpPr>
        <p:spPr>
          <a:xfrm>
            <a:off x="7380608" y="5957425"/>
            <a:ext cx="5050784" cy="218008"/>
          </a:xfrm>
          <a:prstGeom prst="rect">
            <a:avLst/>
          </a:prstGeom>
        </p:spPr>
        <p:txBody>
          <a:bodyPr lIns="0" tIns="0" rIns="0" bIns="0" rtlCol="0" anchor="t">
            <a:spAutoFit/>
          </a:bodyPr>
          <a:lstStyle/>
          <a:p>
            <a:pPr algn="ctr">
              <a:lnSpc>
                <a:spcPts val="1729"/>
              </a:lnSpc>
            </a:pPr>
            <a:r>
              <a:rPr lang="en-US" sz="1600" dirty="0">
                <a:solidFill>
                  <a:srgbClr val="E5E0DF"/>
                </a:solidFill>
                <a:latin typeface="Roboto"/>
                <a:ea typeface="Roboto"/>
                <a:cs typeface="Roboto"/>
                <a:sym typeface="Roboto"/>
              </a:rPr>
              <a:t>Cumulative across all flights</a:t>
            </a:r>
          </a:p>
        </p:txBody>
      </p:sp>
      <p:sp>
        <p:nvSpPr>
          <p:cNvPr id="20" name="TextBox 20"/>
          <p:cNvSpPr txBox="1"/>
          <p:nvPr/>
        </p:nvSpPr>
        <p:spPr>
          <a:xfrm>
            <a:off x="12743241" y="5162742"/>
            <a:ext cx="5050784" cy="342605"/>
          </a:xfrm>
          <a:prstGeom prst="rect">
            <a:avLst/>
          </a:prstGeom>
        </p:spPr>
        <p:txBody>
          <a:bodyPr lIns="0" tIns="0" rIns="0" bIns="0" rtlCol="0" anchor="t">
            <a:spAutoFit/>
          </a:bodyPr>
          <a:lstStyle/>
          <a:p>
            <a:pPr algn="ctr">
              <a:lnSpc>
                <a:spcPts val="3187"/>
              </a:lnSpc>
            </a:pPr>
            <a:r>
              <a:rPr lang="en-US" sz="3187" b="1" dirty="0">
                <a:solidFill>
                  <a:srgbClr val="E5E0DF"/>
                </a:solidFill>
                <a:latin typeface="Saira Medium"/>
                <a:ea typeface="Saira Medium"/>
                <a:cs typeface="Saira Medium"/>
                <a:sym typeface="Saira Medium"/>
              </a:rPr>
              <a:t>$1.88B</a:t>
            </a:r>
          </a:p>
        </p:txBody>
      </p:sp>
      <p:sp>
        <p:nvSpPr>
          <p:cNvPr id="21" name="TextBox 21"/>
          <p:cNvSpPr txBox="1"/>
          <p:nvPr/>
        </p:nvSpPr>
        <p:spPr>
          <a:xfrm>
            <a:off x="14451655" y="5641912"/>
            <a:ext cx="1804393" cy="218807"/>
          </a:xfrm>
          <a:prstGeom prst="rect">
            <a:avLst/>
          </a:prstGeom>
        </p:spPr>
        <p:txBody>
          <a:bodyPr wrap="square" lIns="0" tIns="0" rIns="0" bIns="0" rtlCol="0" anchor="t">
            <a:spAutoFit/>
          </a:bodyPr>
          <a:lstStyle/>
          <a:p>
            <a:pPr algn="ctr">
              <a:lnSpc>
                <a:spcPts val="1500"/>
              </a:lnSpc>
            </a:pPr>
            <a:r>
              <a:rPr lang="en-US" b="1" dirty="0">
                <a:solidFill>
                  <a:srgbClr val="E5E0DF"/>
                </a:solidFill>
                <a:latin typeface="Saira Medium"/>
                <a:ea typeface="Saira Medium"/>
                <a:cs typeface="Saira Medium"/>
                <a:sym typeface="Saira Medium"/>
              </a:rPr>
              <a:t>Economic Loss</a:t>
            </a:r>
          </a:p>
        </p:txBody>
      </p:sp>
      <p:sp>
        <p:nvSpPr>
          <p:cNvPr id="22" name="TextBox 22"/>
          <p:cNvSpPr txBox="1"/>
          <p:nvPr/>
        </p:nvSpPr>
        <p:spPr>
          <a:xfrm>
            <a:off x="12939040" y="5967269"/>
            <a:ext cx="5050784" cy="218008"/>
          </a:xfrm>
          <a:prstGeom prst="rect">
            <a:avLst/>
          </a:prstGeom>
        </p:spPr>
        <p:txBody>
          <a:bodyPr lIns="0" tIns="0" rIns="0" bIns="0" rtlCol="0" anchor="t">
            <a:spAutoFit/>
          </a:bodyPr>
          <a:lstStyle/>
          <a:p>
            <a:pPr algn="ctr">
              <a:lnSpc>
                <a:spcPts val="1729"/>
              </a:lnSpc>
            </a:pPr>
            <a:r>
              <a:rPr lang="en-US" sz="1600" dirty="0">
                <a:solidFill>
                  <a:srgbClr val="E5E0DF"/>
                </a:solidFill>
                <a:latin typeface="Roboto"/>
                <a:ea typeface="Roboto"/>
                <a:cs typeface="Roboto"/>
                <a:sym typeface="Roboto"/>
              </a:rPr>
              <a:t>Estimated annual impact</a:t>
            </a:r>
          </a:p>
        </p:txBody>
      </p:sp>
      <p:sp>
        <p:nvSpPr>
          <p:cNvPr id="23" name="TextBox 23"/>
          <p:cNvSpPr txBox="1"/>
          <p:nvPr/>
        </p:nvSpPr>
        <p:spPr>
          <a:xfrm>
            <a:off x="10235055" y="6200356"/>
            <a:ext cx="5050784" cy="430374"/>
          </a:xfrm>
          <a:prstGeom prst="rect">
            <a:avLst/>
          </a:prstGeom>
        </p:spPr>
        <p:txBody>
          <a:bodyPr wrap="square" lIns="0" tIns="0" rIns="0" bIns="0" rtlCol="0" anchor="t">
            <a:spAutoFit/>
          </a:bodyPr>
          <a:lstStyle/>
          <a:p>
            <a:pPr algn="ctr">
              <a:lnSpc>
                <a:spcPts val="3187"/>
              </a:lnSpc>
            </a:pPr>
            <a:r>
              <a:rPr lang="en-US" sz="3187" b="1" dirty="0">
                <a:solidFill>
                  <a:srgbClr val="E5E0DF"/>
                </a:solidFill>
                <a:latin typeface="Saira Medium"/>
                <a:ea typeface="Saira Medium"/>
                <a:cs typeface="Saira Medium"/>
                <a:sym typeface="Saira Medium"/>
              </a:rPr>
              <a:t>$324</a:t>
            </a:r>
          </a:p>
        </p:txBody>
      </p:sp>
      <p:sp>
        <p:nvSpPr>
          <p:cNvPr id="24" name="TextBox 24"/>
          <p:cNvSpPr txBox="1"/>
          <p:nvPr/>
        </p:nvSpPr>
        <p:spPr>
          <a:xfrm>
            <a:off x="12028633" y="6680576"/>
            <a:ext cx="1550489" cy="213520"/>
          </a:xfrm>
          <a:prstGeom prst="rect">
            <a:avLst/>
          </a:prstGeom>
        </p:spPr>
        <p:txBody>
          <a:bodyPr lIns="0" tIns="0" rIns="0" bIns="0" rtlCol="0" anchor="t">
            <a:spAutoFit/>
          </a:bodyPr>
          <a:lstStyle/>
          <a:p>
            <a:pPr algn="ctr">
              <a:lnSpc>
                <a:spcPts val="1500"/>
              </a:lnSpc>
            </a:pPr>
            <a:r>
              <a:rPr lang="en-US" b="1" dirty="0">
                <a:solidFill>
                  <a:srgbClr val="E5E0DF"/>
                </a:solidFill>
                <a:latin typeface="Saira Medium"/>
                <a:ea typeface="Saira Medium"/>
                <a:cs typeface="Saira Medium"/>
                <a:sym typeface="Saira Medium"/>
              </a:rPr>
              <a:t>Cost Per Flight</a:t>
            </a:r>
          </a:p>
        </p:txBody>
      </p:sp>
      <p:sp>
        <p:nvSpPr>
          <p:cNvPr id="25" name="TextBox 25"/>
          <p:cNvSpPr txBox="1"/>
          <p:nvPr/>
        </p:nvSpPr>
        <p:spPr>
          <a:xfrm>
            <a:off x="10278486" y="6961904"/>
            <a:ext cx="5050784" cy="218008"/>
          </a:xfrm>
          <a:prstGeom prst="rect">
            <a:avLst/>
          </a:prstGeom>
        </p:spPr>
        <p:txBody>
          <a:bodyPr lIns="0" tIns="0" rIns="0" bIns="0" rtlCol="0" anchor="t">
            <a:spAutoFit/>
          </a:bodyPr>
          <a:lstStyle/>
          <a:p>
            <a:pPr algn="ctr">
              <a:lnSpc>
                <a:spcPts val="1729"/>
              </a:lnSpc>
            </a:pPr>
            <a:r>
              <a:rPr lang="en-US" sz="1600" dirty="0">
                <a:solidFill>
                  <a:srgbClr val="E5E0DF"/>
                </a:solidFill>
                <a:latin typeface="Roboto"/>
                <a:ea typeface="Roboto"/>
                <a:cs typeface="Roboto"/>
                <a:sym typeface="Roboto"/>
              </a:rPr>
              <a:t>Average delay expense</a:t>
            </a:r>
          </a:p>
        </p:txBody>
      </p:sp>
      <p:sp>
        <p:nvSpPr>
          <p:cNvPr id="26" name="TextBox 26"/>
          <p:cNvSpPr txBox="1"/>
          <p:nvPr/>
        </p:nvSpPr>
        <p:spPr>
          <a:xfrm>
            <a:off x="724489" y="8534006"/>
            <a:ext cx="17295914" cy="923330"/>
          </a:xfrm>
          <a:prstGeom prst="rect">
            <a:avLst/>
          </a:prstGeom>
        </p:spPr>
        <p:txBody>
          <a:bodyPr lIns="0" tIns="0" rIns="0" bIns="0" numCol="1" rtlCol="0" anchor="ctr">
            <a:spAutoFit/>
          </a:bodyPr>
          <a:lstStyle/>
          <a:p>
            <a:pPr marL="342900" indent="-342900">
              <a:buFont typeface="Arial" panose="020B0604020202020204" pitchFamily="34" charset="0"/>
              <a:buChar char="•"/>
            </a:pPr>
            <a:r>
              <a:rPr lang="en-US" sz="2000" dirty="0">
                <a:solidFill>
                  <a:srgbClr val="E5E0DF"/>
                </a:solidFill>
                <a:latin typeface="Roboto"/>
                <a:ea typeface="Roboto"/>
                <a:cs typeface="Roboto"/>
                <a:sym typeface="Roboto"/>
              </a:rPr>
              <a:t>Cumulatively, delays account for over 25 million delay minutes system-wide, resulting in an estimated economic loss of $1.88 billion when considering passenger compensation, crew overtime, fuel inefficiencies, and missed connections. This translates to approximately $324 per delayed flight, underscoring the substantial financial impact of operational disruptions.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89</TotalTime>
  <Words>1416</Words>
  <Application>Microsoft Office PowerPoint</Application>
  <PresentationFormat>Custom</PresentationFormat>
  <Paragraphs>126</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Aptos</vt:lpstr>
      <vt:lpstr>Roboto</vt:lpstr>
      <vt:lpstr>Saira Medium</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Only 1.54% of flights are cancelled, indicating strong operational resilience and effective contingency planning. However, this seemingly small percentage translates to nearly 90,000 affected flights annually, impacting hundreds of thousands of passengers</dc:title>
  <dc:creator>Kaustab das</dc:creator>
  <cp:lastModifiedBy>kaustab das</cp:lastModifiedBy>
  <cp:revision>2</cp:revision>
  <dcterms:created xsi:type="dcterms:W3CDTF">2006-08-16T00:00:00Z</dcterms:created>
  <dcterms:modified xsi:type="dcterms:W3CDTF">2025-12-29T17:23:09Z</dcterms:modified>
  <dc:identifier>DAG855JF6AI</dc:identifier>
</cp:coreProperties>
</file>

<file path=docProps/thumbnail.jpeg>
</file>